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256" r:id="rId2"/>
    <p:sldId id="263" r:id="rId3"/>
    <p:sldId id="30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4"/>
    <p:restoredTop sz="96327"/>
  </p:normalViewPr>
  <p:slideViewPr>
    <p:cSldViewPr snapToGrid="0" snapToObjects="1">
      <p:cViewPr varScale="1">
        <p:scale>
          <a:sx n="99" d="100"/>
          <a:sy n="99" d="100"/>
        </p:scale>
        <p:origin x="39" y="93"/>
      </p:cViewPr>
      <p:guideLst/>
    </p:cSldViewPr>
  </p:slideViewPr>
  <p:outlineViewPr>
    <p:cViewPr>
      <p:scale>
        <a:sx n="33" d="100"/>
        <a:sy n="33" d="100"/>
      </p:scale>
      <p:origin x="0" y="-12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A5CF1-4414-47ED-AE59-95F6C3F65F44}" type="doc">
      <dgm:prSet loTypeId="urn:microsoft.com/office/officeart/2011/layout/CircleProcess" loCatId="process" qsTypeId="urn:microsoft.com/office/officeart/2005/8/quickstyle/simple4" qsCatId="simple" csTypeId="urn:microsoft.com/office/officeart/2005/8/colors/accent5_3" csCatId="accent5" phldr="1"/>
      <dgm:spPr/>
    </dgm:pt>
    <dgm:pt modelId="{698FD300-8947-4C85-9236-C03B35577F9C}">
      <dgm:prSet phldrT="[Text]" custT="1"/>
      <dgm:spPr>
        <a:solidFill>
          <a:schemeClr val="bg1"/>
        </a:solidFill>
      </dgm:spPr>
      <dgm:t>
        <a:bodyPr/>
        <a:lstStyle/>
        <a:p>
          <a:pPr algn="ctr">
            <a:lnSpc>
              <a:spcPct val="100000"/>
            </a:lnSpc>
          </a:pPr>
          <a:r>
            <a:rPr lang="en-US" sz="1600" dirty="0"/>
            <a:t>Disaster Strikes</a:t>
          </a:r>
        </a:p>
      </dgm:t>
    </dgm:pt>
    <dgm:pt modelId="{3E747D45-1ADD-4391-A891-D301F4FEAFF7}" type="parTrans" cxnId="{2917389E-A5F2-4C68-A8F9-E9E6FA73BBC9}">
      <dgm:prSet/>
      <dgm:spPr/>
      <dgm:t>
        <a:bodyPr/>
        <a:lstStyle/>
        <a:p>
          <a:pPr algn="ctr">
            <a:lnSpc>
              <a:spcPct val="100000"/>
            </a:lnSpc>
          </a:pPr>
          <a:endParaRPr lang="en-US" sz="1400"/>
        </a:p>
      </dgm:t>
    </dgm:pt>
    <dgm:pt modelId="{4E1559FB-C2AF-4730-AC2A-42B68DAB90C6}" type="sibTrans" cxnId="{2917389E-A5F2-4C68-A8F9-E9E6FA73BBC9}">
      <dgm:prSet/>
      <dgm:spPr/>
      <dgm:t>
        <a:bodyPr/>
        <a:lstStyle/>
        <a:p>
          <a:pPr algn="ctr">
            <a:lnSpc>
              <a:spcPct val="100000"/>
            </a:lnSpc>
          </a:pPr>
          <a:endParaRPr lang="en-US" sz="1400"/>
        </a:p>
      </dgm:t>
    </dgm:pt>
    <dgm:pt modelId="{4B891AD8-ACEF-488D-9084-709A39A366EB}">
      <dgm:prSet phldrT="[Text]" custT="1"/>
      <dgm:spPr>
        <a:solidFill>
          <a:schemeClr val="bg1"/>
        </a:solidFill>
      </dgm:spPr>
      <dgm:t>
        <a:bodyPr/>
        <a:lstStyle/>
        <a:p>
          <a:pPr algn="ctr">
            <a:lnSpc>
              <a:spcPct val="100000"/>
            </a:lnSpc>
          </a:pPr>
          <a:r>
            <a:rPr lang="en-US" sz="1600" dirty="0"/>
            <a:t>Governor requests a disaster declaration from POTUS</a:t>
          </a:r>
        </a:p>
      </dgm:t>
    </dgm:pt>
    <dgm:pt modelId="{758BF06C-2AAD-40BB-88A1-13F1DB166787}" type="parTrans" cxnId="{1F101343-3238-40EF-98B9-E564B2D64042}">
      <dgm:prSet/>
      <dgm:spPr/>
      <dgm:t>
        <a:bodyPr/>
        <a:lstStyle/>
        <a:p>
          <a:pPr algn="ctr">
            <a:lnSpc>
              <a:spcPct val="100000"/>
            </a:lnSpc>
          </a:pPr>
          <a:endParaRPr lang="en-US" sz="1400"/>
        </a:p>
      </dgm:t>
    </dgm:pt>
    <dgm:pt modelId="{679805DE-DDAE-440D-BC02-22DE96CC1F6E}" type="sibTrans" cxnId="{1F101343-3238-40EF-98B9-E564B2D64042}">
      <dgm:prSet/>
      <dgm:spPr/>
      <dgm:t>
        <a:bodyPr/>
        <a:lstStyle/>
        <a:p>
          <a:pPr algn="ctr">
            <a:lnSpc>
              <a:spcPct val="100000"/>
            </a:lnSpc>
          </a:pPr>
          <a:endParaRPr lang="en-US" sz="1400"/>
        </a:p>
      </dgm:t>
    </dgm:pt>
    <dgm:pt modelId="{9321D6E4-5BE5-49EB-9233-9FE4F8B455BF}">
      <dgm:prSet phldrT="[Text]" custT="1"/>
      <dgm:spPr>
        <a:solidFill>
          <a:schemeClr val="bg1"/>
        </a:solidFill>
      </dgm:spPr>
      <dgm:t>
        <a:bodyPr/>
        <a:lstStyle/>
        <a:p>
          <a:pPr algn="ctr">
            <a:lnSpc>
              <a:spcPct val="100000"/>
            </a:lnSpc>
          </a:pPr>
          <a:r>
            <a:rPr lang="en-US" sz="1600" dirty="0"/>
            <a:t>POTUS declares a disaster</a:t>
          </a:r>
        </a:p>
      </dgm:t>
    </dgm:pt>
    <dgm:pt modelId="{6748D074-4672-4FEF-9C06-4E79EC9134A9}" type="parTrans" cxnId="{467FD2E5-7888-4CC8-9A84-93E7746204F0}">
      <dgm:prSet/>
      <dgm:spPr/>
      <dgm:t>
        <a:bodyPr/>
        <a:lstStyle/>
        <a:p>
          <a:pPr algn="ctr">
            <a:lnSpc>
              <a:spcPct val="100000"/>
            </a:lnSpc>
          </a:pPr>
          <a:endParaRPr lang="en-US" sz="1400"/>
        </a:p>
      </dgm:t>
    </dgm:pt>
    <dgm:pt modelId="{61FD01D3-4910-4F64-B6FC-B49E782DF3C3}" type="sibTrans" cxnId="{467FD2E5-7888-4CC8-9A84-93E7746204F0}">
      <dgm:prSet/>
      <dgm:spPr/>
      <dgm:t>
        <a:bodyPr/>
        <a:lstStyle/>
        <a:p>
          <a:pPr algn="ctr">
            <a:lnSpc>
              <a:spcPct val="100000"/>
            </a:lnSpc>
          </a:pPr>
          <a:endParaRPr lang="en-US" sz="1400"/>
        </a:p>
      </dgm:t>
    </dgm:pt>
    <dgm:pt modelId="{014F1C4A-0E5F-4A79-B7C1-4D38A54831E0}">
      <dgm:prSet phldrT="[Text]" custT="1"/>
      <dgm:spPr>
        <a:solidFill>
          <a:schemeClr val="bg1"/>
        </a:solidFill>
      </dgm:spPr>
      <dgm:t>
        <a:bodyPr/>
        <a:lstStyle/>
        <a:p>
          <a:pPr algn="ctr">
            <a:lnSpc>
              <a:spcPct val="100000"/>
            </a:lnSpc>
          </a:pPr>
          <a:r>
            <a:rPr lang="en-US" sz="1600" dirty="0"/>
            <a:t>FEMA assistance is made available</a:t>
          </a:r>
        </a:p>
      </dgm:t>
    </dgm:pt>
    <dgm:pt modelId="{817901D3-331A-49D6-8D46-375640ABC8D1}" type="parTrans" cxnId="{FA281112-03DD-4F0E-BA48-405D0D435F1E}">
      <dgm:prSet/>
      <dgm:spPr/>
      <dgm:t>
        <a:bodyPr/>
        <a:lstStyle/>
        <a:p>
          <a:pPr algn="ctr">
            <a:lnSpc>
              <a:spcPct val="100000"/>
            </a:lnSpc>
          </a:pPr>
          <a:endParaRPr lang="en-US" sz="1400"/>
        </a:p>
      </dgm:t>
    </dgm:pt>
    <dgm:pt modelId="{A9BE8140-B76F-44AA-8CAC-F5AAADDD1C77}" type="sibTrans" cxnId="{FA281112-03DD-4F0E-BA48-405D0D435F1E}">
      <dgm:prSet/>
      <dgm:spPr/>
      <dgm:t>
        <a:bodyPr/>
        <a:lstStyle/>
        <a:p>
          <a:pPr algn="ctr">
            <a:lnSpc>
              <a:spcPct val="100000"/>
            </a:lnSpc>
          </a:pPr>
          <a:endParaRPr lang="en-US" sz="1400"/>
        </a:p>
      </dgm:t>
    </dgm:pt>
    <dgm:pt modelId="{0C24B28D-C417-481F-BF78-E646A3F879C7}" type="pres">
      <dgm:prSet presAssocID="{726A5CF1-4414-47ED-AE59-95F6C3F65F44}" presName="Name0" presStyleCnt="0">
        <dgm:presLayoutVars>
          <dgm:chMax val="11"/>
          <dgm:chPref val="11"/>
          <dgm:dir/>
          <dgm:resizeHandles/>
        </dgm:presLayoutVars>
      </dgm:prSet>
      <dgm:spPr/>
    </dgm:pt>
    <dgm:pt modelId="{E813119F-FF11-4127-89EC-505E0A1008E5}" type="pres">
      <dgm:prSet presAssocID="{014F1C4A-0E5F-4A79-B7C1-4D38A54831E0}" presName="Accent4" presStyleCnt="0"/>
      <dgm:spPr/>
    </dgm:pt>
    <dgm:pt modelId="{BA43B25A-BD81-4D48-B06E-B6A99DFA6CF2}" type="pres">
      <dgm:prSet presAssocID="{014F1C4A-0E5F-4A79-B7C1-4D38A54831E0}" presName="Accent" presStyleLbl="node1" presStyleIdx="0" presStyleCnt="4"/>
      <dgm:spPr/>
    </dgm:pt>
    <dgm:pt modelId="{0C35D181-1E43-4FFA-AECA-76DF20E0527B}" type="pres">
      <dgm:prSet presAssocID="{014F1C4A-0E5F-4A79-B7C1-4D38A54831E0}" presName="ParentBackground4" presStyleCnt="0"/>
      <dgm:spPr/>
    </dgm:pt>
    <dgm:pt modelId="{1FB00BAF-4E35-432F-B08A-6AAF685F6380}" type="pres">
      <dgm:prSet presAssocID="{014F1C4A-0E5F-4A79-B7C1-4D38A54831E0}" presName="ParentBackground" presStyleLbl="fgAcc1" presStyleIdx="0" presStyleCnt="4"/>
      <dgm:spPr/>
    </dgm:pt>
    <dgm:pt modelId="{661B5EC5-D14A-4D5D-800D-4A939CFD8DE3}" type="pres">
      <dgm:prSet presAssocID="{014F1C4A-0E5F-4A79-B7C1-4D38A54831E0}" presName="Parent4" presStyleLbl="revTx" presStyleIdx="0" presStyleCnt="0">
        <dgm:presLayoutVars>
          <dgm:chMax val="1"/>
          <dgm:chPref val="1"/>
          <dgm:bulletEnabled val="1"/>
        </dgm:presLayoutVars>
      </dgm:prSet>
      <dgm:spPr/>
    </dgm:pt>
    <dgm:pt modelId="{30986E4E-B427-4A1D-9DBB-A4F0B929227B}" type="pres">
      <dgm:prSet presAssocID="{9321D6E4-5BE5-49EB-9233-9FE4F8B455BF}" presName="Accent3" presStyleCnt="0"/>
      <dgm:spPr/>
    </dgm:pt>
    <dgm:pt modelId="{E4CD3166-4FA9-4B51-985F-CAE58913A53B}" type="pres">
      <dgm:prSet presAssocID="{9321D6E4-5BE5-49EB-9233-9FE4F8B455BF}" presName="Accent" presStyleLbl="node1" presStyleIdx="1" presStyleCnt="4"/>
      <dgm:spPr/>
    </dgm:pt>
    <dgm:pt modelId="{7F62AA3A-5738-4895-8602-419F9D88280C}" type="pres">
      <dgm:prSet presAssocID="{9321D6E4-5BE5-49EB-9233-9FE4F8B455BF}" presName="ParentBackground3" presStyleCnt="0"/>
      <dgm:spPr/>
    </dgm:pt>
    <dgm:pt modelId="{529C025E-BB33-45CD-8F2B-80166E5C95AD}" type="pres">
      <dgm:prSet presAssocID="{9321D6E4-5BE5-49EB-9233-9FE4F8B455BF}" presName="ParentBackground" presStyleLbl="fgAcc1" presStyleIdx="1" presStyleCnt="4"/>
      <dgm:spPr/>
    </dgm:pt>
    <dgm:pt modelId="{60F93C0C-DC86-408F-BE27-9EECB908610C}" type="pres">
      <dgm:prSet presAssocID="{9321D6E4-5BE5-49EB-9233-9FE4F8B455BF}" presName="Parent3" presStyleLbl="revTx" presStyleIdx="0" presStyleCnt="0">
        <dgm:presLayoutVars>
          <dgm:chMax val="1"/>
          <dgm:chPref val="1"/>
          <dgm:bulletEnabled val="1"/>
        </dgm:presLayoutVars>
      </dgm:prSet>
      <dgm:spPr/>
    </dgm:pt>
    <dgm:pt modelId="{991BB49D-BDB8-4317-9CC1-8F57DF6C987B}" type="pres">
      <dgm:prSet presAssocID="{4B891AD8-ACEF-488D-9084-709A39A366EB}" presName="Accent2" presStyleCnt="0"/>
      <dgm:spPr/>
    </dgm:pt>
    <dgm:pt modelId="{E8EE46D8-2A47-4C73-B5B9-1DB8E03A92B7}" type="pres">
      <dgm:prSet presAssocID="{4B891AD8-ACEF-488D-9084-709A39A366EB}" presName="Accent" presStyleLbl="node1" presStyleIdx="2" presStyleCnt="4"/>
      <dgm:spPr/>
    </dgm:pt>
    <dgm:pt modelId="{06C8C978-0571-4EDE-A17E-AE08C39B1942}" type="pres">
      <dgm:prSet presAssocID="{4B891AD8-ACEF-488D-9084-709A39A366EB}" presName="ParentBackground2" presStyleCnt="0"/>
      <dgm:spPr/>
    </dgm:pt>
    <dgm:pt modelId="{257F77EB-289B-4CE7-8F5D-C9AC0827AB24}" type="pres">
      <dgm:prSet presAssocID="{4B891AD8-ACEF-488D-9084-709A39A366EB}" presName="ParentBackground" presStyleLbl="fgAcc1" presStyleIdx="2" presStyleCnt="4"/>
      <dgm:spPr/>
    </dgm:pt>
    <dgm:pt modelId="{FB75042D-0493-48DC-867B-571124CE6984}" type="pres">
      <dgm:prSet presAssocID="{4B891AD8-ACEF-488D-9084-709A39A366EB}" presName="Parent2" presStyleLbl="revTx" presStyleIdx="0" presStyleCnt="0">
        <dgm:presLayoutVars>
          <dgm:chMax val="1"/>
          <dgm:chPref val="1"/>
          <dgm:bulletEnabled val="1"/>
        </dgm:presLayoutVars>
      </dgm:prSet>
      <dgm:spPr/>
    </dgm:pt>
    <dgm:pt modelId="{168DA503-CBE5-4319-8883-AD2D3A6D2616}" type="pres">
      <dgm:prSet presAssocID="{698FD300-8947-4C85-9236-C03B35577F9C}" presName="Accent1" presStyleCnt="0"/>
      <dgm:spPr/>
    </dgm:pt>
    <dgm:pt modelId="{6883C9B5-296F-4122-B482-E513E9EF74F2}" type="pres">
      <dgm:prSet presAssocID="{698FD300-8947-4C85-9236-C03B35577F9C}" presName="Accent" presStyleLbl="node1" presStyleIdx="3" presStyleCnt="4"/>
      <dgm:spPr/>
    </dgm:pt>
    <dgm:pt modelId="{D1C03A3A-D01A-4F30-9F12-793BE073B363}" type="pres">
      <dgm:prSet presAssocID="{698FD300-8947-4C85-9236-C03B35577F9C}" presName="ParentBackground1" presStyleCnt="0"/>
      <dgm:spPr/>
    </dgm:pt>
    <dgm:pt modelId="{FC0649F8-DA9A-4A7C-A266-B437D2ABDB3D}" type="pres">
      <dgm:prSet presAssocID="{698FD300-8947-4C85-9236-C03B35577F9C}" presName="ParentBackground" presStyleLbl="fgAcc1" presStyleIdx="3" presStyleCnt="4"/>
      <dgm:spPr/>
    </dgm:pt>
    <dgm:pt modelId="{7172252E-DFE1-4BE7-ACA2-27D8C199968C}" type="pres">
      <dgm:prSet presAssocID="{698FD300-8947-4C85-9236-C03B35577F9C}" presName="Parent1" presStyleLbl="revTx" presStyleIdx="0" presStyleCnt="0">
        <dgm:presLayoutVars>
          <dgm:chMax val="1"/>
          <dgm:chPref val="1"/>
          <dgm:bulletEnabled val="1"/>
        </dgm:presLayoutVars>
      </dgm:prSet>
      <dgm:spPr/>
    </dgm:pt>
  </dgm:ptLst>
  <dgm:cxnLst>
    <dgm:cxn modelId="{FA281112-03DD-4F0E-BA48-405D0D435F1E}" srcId="{726A5CF1-4414-47ED-AE59-95F6C3F65F44}" destId="{014F1C4A-0E5F-4A79-B7C1-4D38A54831E0}" srcOrd="3" destOrd="0" parTransId="{817901D3-331A-49D6-8D46-375640ABC8D1}" sibTransId="{A9BE8140-B76F-44AA-8CAC-F5AAADDD1C77}"/>
    <dgm:cxn modelId="{A1EE1F22-00FF-4353-96A2-1BD86E764286}" type="presOf" srcId="{698FD300-8947-4C85-9236-C03B35577F9C}" destId="{FC0649F8-DA9A-4A7C-A266-B437D2ABDB3D}" srcOrd="0" destOrd="0" presId="urn:microsoft.com/office/officeart/2011/layout/CircleProcess"/>
    <dgm:cxn modelId="{8F5FD53E-9173-4154-95D9-F3B830FEF318}" type="presOf" srcId="{726A5CF1-4414-47ED-AE59-95F6C3F65F44}" destId="{0C24B28D-C417-481F-BF78-E646A3F879C7}" srcOrd="0" destOrd="0" presId="urn:microsoft.com/office/officeart/2011/layout/CircleProcess"/>
    <dgm:cxn modelId="{1F101343-3238-40EF-98B9-E564B2D64042}" srcId="{726A5CF1-4414-47ED-AE59-95F6C3F65F44}" destId="{4B891AD8-ACEF-488D-9084-709A39A366EB}" srcOrd="1" destOrd="0" parTransId="{758BF06C-2AAD-40BB-88A1-13F1DB166787}" sibTransId="{679805DE-DDAE-440D-BC02-22DE96CC1F6E}"/>
    <dgm:cxn modelId="{A465E673-4FB7-4B8C-8F14-CD62D0B6948A}" type="presOf" srcId="{4B891AD8-ACEF-488D-9084-709A39A366EB}" destId="{257F77EB-289B-4CE7-8F5D-C9AC0827AB24}" srcOrd="0" destOrd="0" presId="urn:microsoft.com/office/officeart/2011/layout/CircleProcess"/>
    <dgm:cxn modelId="{2917389E-A5F2-4C68-A8F9-E9E6FA73BBC9}" srcId="{726A5CF1-4414-47ED-AE59-95F6C3F65F44}" destId="{698FD300-8947-4C85-9236-C03B35577F9C}" srcOrd="0" destOrd="0" parTransId="{3E747D45-1ADD-4391-A891-D301F4FEAFF7}" sibTransId="{4E1559FB-C2AF-4730-AC2A-42B68DAB90C6}"/>
    <dgm:cxn modelId="{7BAF4AB8-D434-4DA4-A278-B43DC405D6BF}" type="presOf" srcId="{9321D6E4-5BE5-49EB-9233-9FE4F8B455BF}" destId="{529C025E-BB33-45CD-8F2B-80166E5C95AD}" srcOrd="0" destOrd="0" presId="urn:microsoft.com/office/officeart/2011/layout/CircleProcess"/>
    <dgm:cxn modelId="{7CB3F6C3-94F8-477A-BDBD-BB0C5F3A0612}" type="presOf" srcId="{4B891AD8-ACEF-488D-9084-709A39A366EB}" destId="{FB75042D-0493-48DC-867B-571124CE6984}" srcOrd="1" destOrd="0" presId="urn:microsoft.com/office/officeart/2011/layout/CircleProcess"/>
    <dgm:cxn modelId="{EFAFF3CB-F8DE-4F79-A227-B5C794CD7A03}" type="presOf" srcId="{9321D6E4-5BE5-49EB-9233-9FE4F8B455BF}" destId="{60F93C0C-DC86-408F-BE27-9EECB908610C}" srcOrd="1" destOrd="0" presId="urn:microsoft.com/office/officeart/2011/layout/CircleProcess"/>
    <dgm:cxn modelId="{0DDD0ED2-9EDC-4F72-8BC8-69CCFBB69438}" type="presOf" srcId="{014F1C4A-0E5F-4A79-B7C1-4D38A54831E0}" destId="{661B5EC5-D14A-4D5D-800D-4A939CFD8DE3}" srcOrd="1" destOrd="0" presId="urn:microsoft.com/office/officeart/2011/layout/CircleProcess"/>
    <dgm:cxn modelId="{A55253E5-BADD-4D2C-A683-3759ECEF40A4}" type="presOf" srcId="{698FD300-8947-4C85-9236-C03B35577F9C}" destId="{7172252E-DFE1-4BE7-ACA2-27D8C199968C}" srcOrd="1" destOrd="0" presId="urn:microsoft.com/office/officeart/2011/layout/CircleProcess"/>
    <dgm:cxn modelId="{467FD2E5-7888-4CC8-9A84-93E7746204F0}" srcId="{726A5CF1-4414-47ED-AE59-95F6C3F65F44}" destId="{9321D6E4-5BE5-49EB-9233-9FE4F8B455BF}" srcOrd="2" destOrd="0" parTransId="{6748D074-4672-4FEF-9C06-4E79EC9134A9}" sibTransId="{61FD01D3-4910-4F64-B6FC-B49E782DF3C3}"/>
    <dgm:cxn modelId="{3A3D38FA-CEA4-4201-BF5F-9A59735841B5}" type="presOf" srcId="{014F1C4A-0E5F-4A79-B7C1-4D38A54831E0}" destId="{1FB00BAF-4E35-432F-B08A-6AAF685F6380}" srcOrd="0" destOrd="0" presId="urn:microsoft.com/office/officeart/2011/layout/CircleProcess"/>
    <dgm:cxn modelId="{C5503DEC-7582-47BC-A0C6-32CCC10A3499}" type="presParOf" srcId="{0C24B28D-C417-481F-BF78-E646A3F879C7}" destId="{E813119F-FF11-4127-89EC-505E0A1008E5}" srcOrd="0" destOrd="0" presId="urn:microsoft.com/office/officeart/2011/layout/CircleProcess"/>
    <dgm:cxn modelId="{CC079919-D9BA-4D0E-AD03-ED02F80F0879}" type="presParOf" srcId="{E813119F-FF11-4127-89EC-505E0A1008E5}" destId="{BA43B25A-BD81-4D48-B06E-B6A99DFA6CF2}" srcOrd="0" destOrd="0" presId="urn:microsoft.com/office/officeart/2011/layout/CircleProcess"/>
    <dgm:cxn modelId="{EF30A4AE-9E39-492E-8B71-D23BA738ACB7}" type="presParOf" srcId="{0C24B28D-C417-481F-BF78-E646A3F879C7}" destId="{0C35D181-1E43-4FFA-AECA-76DF20E0527B}" srcOrd="1" destOrd="0" presId="urn:microsoft.com/office/officeart/2011/layout/CircleProcess"/>
    <dgm:cxn modelId="{E5465E71-7BB7-4258-B8B6-DE073C19DD11}" type="presParOf" srcId="{0C35D181-1E43-4FFA-AECA-76DF20E0527B}" destId="{1FB00BAF-4E35-432F-B08A-6AAF685F6380}" srcOrd="0" destOrd="0" presId="urn:microsoft.com/office/officeart/2011/layout/CircleProcess"/>
    <dgm:cxn modelId="{3689D382-B8F4-494C-9BC5-B1FF6B47CCC0}" type="presParOf" srcId="{0C24B28D-C417-481F-BF78-E646A3F879C7}" destId="{661B5EC5-D14A-4D5D-800D-4A939CFD8DE3}" srcOrd="2" destOrd="0" presId="urn:microsoft.com/office/officeart/2011/layout/CircleProcess"/>
    <dgm:cxn modelId="{78D6A26B-AB8F-4316-8612-EABD27A17143}" type="presParOf" srcId="{0C24B28D-C417-481F-BF78-E646A3F879C7}" destId="{30986E4E-B427-4A1D-9DBB-A4F0B929227B}" srcOrd="3" destOrd="0" presId="urn:microsoft.com/office/officeart/2011/layout/CircleProcess"/>
    <dgm:cxn modelId="{996199C5-A238-4F0C-A621-5130CD00F16F}" type="presParOf" srcId="{30986E4E-B427-4A1D-9DBB-A4F0B929227B}" destId="{E4CD3166-4FA9-4B51-985F-CAE58913A53B}" srcOrd="0" destOrd="0" presId="urn:microsoft.com/office/officeart/2011/layout/CircleProcess"/>
    <dgm:cxn modelId="{F9E61B4B-909C-41DD-8A7B-7F392171D5B5}" type="presParOf" srcId="{0C24B28D-C417-481F-BF78-E646A3F879C7}" destId="{7F62AA3A-5738-4895-8602-419F9D88280C}" srcOrd="4" destOrd="0" presId="urn:microsoft.com/office/officeart/2011/layout/CircleProcess"/>
    <dgm:cxn modelId="{8D800337-B419-4FC5-A290-755FE7B34792}" type="presParOf" srcId="{7F62AA3A-5738-4895-8602-419F9D88280C}" destId="{529C025E-BB33-45CD-8F2B-80166E5C95AD}" srcOrd="0" destOrd="0" presId="urn:microsoft.com/office/officeart/2011/layout/CircleProcess"/>
    <dgm:cxn modelId="{426FF695-C425-4281-8148-F0A2E395DB82}" type="presParOf" srcId="{0C24B28D-C417-481F-BF78-E646A3F879C7}" destId="{60F93C0C-DC86-408F-BE27-9EECB908610C}" srcOrd="5" destOrd="0" presId="urn:microsoft.com/office/officeart/2011/layout/CircleProcess"/>
    <dgm:cxn modelId="{962C97F7-055F-4518-AD10-608D9411582A}" type="presParOf" srcId="{0C24B28D-C417-481F-BF78-E646A3F879C7}" destId="{991BB49D-BDB8-4317-9CC1-8F57DF6C987B}" srcOrd="6" destOrd="0" presId="urn:microsoft.com/office/officeart/2011/layout/CircleProcess"/>
    <dgm:cxn modelId="{6B95311D-7614-4CC4-B5FD-5F6FDA5AE3DD}" type="presParOf" srcId="{991BB49D-BDB8-4317-9CC1-8F57DF6C987B}" destId="{E8EE46D8-2A47-4C73-B5B9-1DB8E03A92B7}" srcOrd="0" destOrd="0" presId="urn:microsoft.com/office/officeart/2011/layout/CircleProcess"/>
    <dgm:cxn modelId="{9BF7DD0D-0482-4FD3-9EE6-0ED576C434B8}" type="presParOf" srcId="{0C24B28D-C417-481F-BF78-E646A3F879C7}" destId="{06C8C978-0571-4EDE-A17E-AE08C39B1942}" srcOrd="7" destOrd="0" presId="urn:microsoft.com/office/officeart/2011/layout/CircleProcess"/>
    <dgm:cxn modelId="{8B96ECCF-EDDD-483E-BCF8-9F85CA896443}" type="presParOf" srcId="{06C8C978-0571-4EDE-A17E-AE08C39B1942}" destId="{257F77EB-289B-4CE7-8F5D-C9AC0827AB24}" srcOrd="0" destOrd="0" presId="urn:microsoft.com/office/officeart/2011/layout/CircleProcess"/>
    <dgm:cxn modelId="{67815538-76EA-4A51-A171-1CAA31FCEE54}" type="presParOf" srcId="{0C24B28D-C417-481F-BF78-E646A3F879C7}" destId="{FB75042D-0493-48DC-867B-571124CE6984}" srcOrd="8" destOrd="0" presId="urn:microsoft.com/office/officeart/2011/layout/CircleProcess"/>
    <dgm:cxn modelId="{03BF9FD0-1266-41FD-9F02-1F6EFBD07CD9}" type="presParOf" srcId="{0C24B28D-C417-481F-BF78-E646A3F879C7}" destId="{168DA503-CBE5-4319-8883-AD2D3A6D2616}" srcOrd="9" destOrd="0" presId="urn:microsoft.com/office/officeart/2011/layout/CircleProcess"/>
    <dgm:cxn modelId="{677D5D05-7AEC-45AC-A471-5A9551597331}" type="presParOf" srcId="{168DA503-CBE5-4319-8883-AD2D3A6D2616}" destId="{6883C9B5-296F-4122-B482-E513E9EF74F2}" srcOrd="0" destOrd="0" presId="urn:microsoft.com/office/officeart/2011/layout/CircleProcess"/>
    <dgm:cxn modelId="{D25C6C5C-4381-44A3-8D3E-7EC4DB51E8A1}" type="presParOf" srcId="{0C24B28D-C417-481F-BF78-E646A3F879C7}" destId="{D1C03A3A-D01A-4F30-9F12-793BE073B363}" srcOrd="10" destOrd="0" presId="urn:microsoft.com/office/officeart/2011/layout/CircleProcess"/>
    <dgm:cxn modelId="{B1ADC612-851A-416E-B8B9-111402D57BB1}" type="presParOf" srcId="{D1C03A3A-D01A-4F30-9F12-793BE073B363}" destId="{FC0649F8-DA9A-4A7C-A266-B437D2ABDB3D}" srcOrd="0" destOrd="0" presId="urn:microsoft.com/office/officeart/2011/layout/CircleProcess"/>
    <dgm:cxn modelId="{0202F8A9-510D-44DA-9495-5348A9629B93}" type="presParOf" srcId="{0C24B28D-C417-481F-BF78-E646A3F879C7}" destId="{7172252E-DFE1-4BE7-ACA2-27D8C199968C}"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95666-BA4F-42A3-8CA4-5AA8E5B50A07}" type="doc">
      <dgm:prSet loTypeId="urn:microsoft.com/office/officeart/2005/8/layout/bProcess3" loCatId="process" qsTypeId="urn:microsoft.com/office/officeart/2005/8/quickstyle/simple1" qsCatId="simple" csTypeId="urn:microsoft.com/office/officeart/2005/8/colors/colorful4" csCatId="colorful" phldr="1"/>
      <dgm:spPr/>
    </dgm:pt>
    <dgm:pt modelId="{0EAF851C-49FF-4E5B-88F1-01EEE2E31441}">
      <dgm:prSet phldrT="[Text]" custT="1"/>
      <dgm:spPr/>
      <dgm:t>
        <a:bodyPr/>
        <a:lstStyle/>
        <a:p>
          <a:pPr>
            <a:lnSpc>
              <a:spcPct val="100000"/>
            </a:lnSpc>
          </a:pPr>
          <a:r>
            <a:rPr lang="en-US" sz="2000" b="1" dirty="0"/>
            <a:t>Apply for FEMA</a:t>
          </a:r>
        </a:p>
      </dgm:t>
    </dgm:pt>
    <dgm:pt modelId="{F0967B78-F175-42F9-8555-AC594215A5FB}" type="parTrans" cxnId="{BA748CF0-5B3E-4334-9EE6-C4D5C52E362B}">
      <dgm:prSet/>
      <dgm:spPr/>
      <dgm:t>
        <a:bodyPr/>
        <a:lstStyle/>
        <a:p>
          <a:pPr>
            <a:lnSpc>
              <a:spcPct val="100000"/>
            </a:lnSpc>
          </a:pPr>
          <a:endParaRPr lang="en-US" sz="1400" b="1"/>
        </a:p>
      </dgm:t>
    </dgm:pt>
    <dgm:pt modelId="{81C880D8-0C45-4C98-BA0E-D8A9D41647E2}" type="sibTrans" cxnId="{BA748CF0-5B3E-4334-9EE6-C4D5C52E362B}">
      <dgm:prSet custT="1"/>
      <dgm:spPr>
        <a:ln w="41275">
          <a:solidFill>
            <a:schemeClr val="tx2">
              <a:lumMod val="60000"/>
              <a:lumOff val="40000"/>
            </a:schemeClr>
          </a:solidFill>
          <a:tailEnd type="triangle"/>
        </a:ln>
      </dgm:spPr>
      <dgm:t>
        <a:bodyPr/>
        <a:lstStyle/>
        <a:p>
          <a:pPr>
            <a:lnSpc>
              <a:spcPct val="100000"/>
            </a:lnSpc>
          </a:pPr>
          <a:endParaRPr lang="en-US" sz="300" b="1"/>
        </a:p>
      </dgm:t>
    </dgm:pt>
    <dgm:pt modelId="{E7BCF2FD-8422-4625-814E-606109CF8172}">
      <dgm:prSet phldrT="[Text]" custT="1"/>
      <dgm:spPr/>
      <dgm:t>
        <a:bodyPr/>
        <a:lstStyle/>
        <a:p>
          <a:pPr>
            <a:lnSpc>
              <a:spcPct val="100000"/>
            </a:lnSpc>
          </a:pPr>
          <a:r>
            <a:rPr lang="en-US" sz="2000" b="1" dirty="0"/>
            <a:t>Inspector Visit</a:t>
          </a:r>
        </a:p>
      </dgm:t>
    </dgm:pt>
    <dgm:pt modelId="{85EFC38C-33B2-4D39-BB47-4D9EAC014477}" type="parTrans" cxnId="{8A92645C-0431-449E-92D4-D6B6FEF1B51F}">
      <dgm:prSet/>
      <dgm:spPr/>
      <dgm:t>
        <a:bodyPr/>
        <a:lstStyle/>
        <a:p>
          <a:pPr>
            <a:lnSpc>
              <a:spcPct val="100000"/>
            </a:lnSpc>
          </a:pPr>
          <a:endParaRPr lang="en-US" sz="1400" b="1"/>
        </a:p>
      </dgm:t>
    </dgm:pt>
    <dgm:pt modelId="{586033BF-1C41-4FFD-A89A-EE80FE698B27}" type="sibTrans" cxnId="{8A92645C-0431-449E-92D4-D6B6FEF1B51F}">
      <dgm:prSet custT="1"/>
      <dgm:spPr>
        <a:ln w="41275">
          <a:solidFill>
            <a:schemeClr val="tx2">
              <a:lumMod val="60000"/>
              <a:lumOff val="40000"/>
            </a:schemeClr>
          </a:solidFill>
          <a:tailEnd type="triangle"/>
        </a:ln>
      </dgm:spPr>
      <dgm:t>
        <a:bodyPr/>
        <a:lstStyle/>
        <a:p>
          <a:pPr>
            <a:lnSpc>
              <a:spcPct val="100000"/>
            </a:lnSpc>
          </a:pPr>
          <a:endParaRPr lang="en-US" sz="300" b="1"/>
        </a:p>
      </dgm:t>
    </dgm:pt>
    <dgm:pt modelId="{842519A4-5C40-43E9-AE92-341BDA13A6FE}">
      <dgm:prSet phldrT="[Text]" custT="1"/>
      <dgm:spPr/>
      <dgm:t>
        <a:bodyPr/>
        <a:lstStyle/>
        <a:p>
          <a:pPr>
            <a:lnSpc>
              <a:spcPct val="100000"/>
            </a:lnSpc>
          </a:pPr>
          <a:r>
            <a:rPr lang="en-US" sz="2000" b="1" dirty="0"/>
            <a:t>FEMA Determination</a:t>
          </a:r>
        </a:p>
      </dgm:t>
    </dgm:pt>
    <dgm:pt modelId="{97445A9C-C84F-4F94-A962-1F522594135C}" type="parTrans" cxnId="{846BA00B-C853-41D8-8B38-1480E8888FDE}">
      <dgm:prSet/>
      <dgm:spPr/>
      <dgm:t>
        <a:bodyPr/>
        <a:lstStyle/>
        <a:p>
          <a:pPr>
            <a:lnSpc>
              <a:spcPct val="100000"/>
            </a:lnSpc>
          </a:pPr>
          <a:endParaRPr lang="en-US" sz="1400" b="1"/>
        </a:p>
      </dgm:t>
    </dgm:pt>
    <dgm:pt modelId="{46CD96A4-2D05-49DF-9134-05D38C0F9F32}" type="sibTrans" cxnId="{846BA00B-C853-41D8-8B38-1480E8888FDE}">
      <dgm:prSet custT="1"/>
      <dgm:spPr>
        <a:ln w="41275">
          <a:solidFill>
            <a:schemeClr val="tx2">
              <a:lumMod val="60000"/>
              <a:lumOff val="40000"/>
            </a:schemeClr>
          </a:solidFill>
          <a:tailEnd type="triangle"/>
        </a:ln>
      </dgm:spPr>
      <dgm:t>
        <a:bodyPr/>
        <a:lstStyle/>
        <a:p>
          <a:pPr>
            <a:lnSpc>
              <a:spcPct val="100000"/>
            </a:lnSpc>
          </a:pPr>
          <a:endParaRPr lang="en-US" sz="300" b="1"/>
        </a:p>
      </dgm:t>
    </dgm:pt>
    <dgm:pt modelId="{A77F14EB-3CA9-4001-AB46-4B6261447A24}">
      <dgm:prSet phldrT="[Text]" custT="1"/>
      <dgm:spPr/>
      <dgm:t>
        <a:bodyPr/>
        <a:lstStyle/>
        <a:p>
          <a:pPr>
            <a:lnSpc>
              <a:spcPct val="100000"/>
            </a:lnSpc>
          </a:pPr>
          <a:r>
            <a:rPr lang="en-US" sz="2000" b="1" dirty="0"/>
            <a:t>Appeals Period</a:t>
          </a:r>
        </a:p>
      </dgm:t>
    </dgm:pt>
    <dgm:pt modelId="{ABB8D2DB-C840-4977-A2ED-B601546D9C2D}" type="parTrans" cxnId="{1C409810-7FD1-4ABB-9C29-8648D6A80526}">
      <dgm:prSet/>
      <dgm:spPr/>
      <dgm:t>
        <a:bodyPr/>
        <a:lstStyle/>
        <a:p>
          <a:pPr>
            <a:lnSpc>
              <a:spcPct val="100000"/>
            </a:lnSpc>
          </a:pPr>
          <a:endParaRPr lang="en-US" sz="1400" b="1"/>
        </a:p>
      </dgm:t>
    </dgm:pt>
    <dgm:pt modelId="{93B1C0FD-CD27-45D1-85A3-22084027BB31}" type="sibTrans" cxnId="{1C409810-7FD1-4ABB-9C29-8648D6A80526}">
      <dgm:prSet custT="1"/>
      <dgm:spPr>
        <a:ln w="41275">
          <a:solidFill>
            <a:schemeClr val="tx2">
              <a:lumMod val="60000"/>
              <a:lumOff val="40000"/>
            </a:schemeClr>
          </a:solidFill>
          <a:tailEnd type="triangle"/>
        </a:ln>
      </dgm:spPr>
      <dgm:t>
        <a:bodyPr/>
        <a:lstStyle/>
        <a:p>
          <a:pPr>
            <a:lnSpc>
              <a:spcPct val="100000"/>
            </a:lnSpc>
          </a:pPr>
          <a:endParaRPr lang="en-US" sz="300" b="1"/>
        </a:p>
      </dgm:t>
    </dgm:pt>
    <dgm:pt modelId="{60954BDE-E7DF-441E-995B-53B46C8B1123}">
      <dgm:prSet phldrT="[Text]" custT="1"/>
      <dgm:spPr/>
      <dgm:t>
        <a:bodyPr/>
        <a:lstStyle/>
        <a:p>
          <a:pPr>
            <a:lnSpc>
              <a:spcPct val="100000"/>
            </a:lnSpc>
          </a:pPr>
          <a:r>
            <a:rPr lang="en-US" sz="2000" b="1" dirty="0"/>
            <a:t>Recoupment Period</a:t>
          </a:r>
        </a:p>
      </dgm:t>
    </dgm:pt>
    <dgm:pt modelId="{F3268677-C2CF-4621-B543-1A2B7AEE9E0C}" type="parTrans" cxnId="{9B37D7FD-A33D-4E96-B3E3-F34070CC2D52}">
      <dgm:prSet/>
      <dgm:spPr/>
      <dgm:t>
        <a:bodyPr/>
        <a:lstStyle/>
        <a:p>
          <a:pPr>
            <a:lnSpc>
              <a:spcPct val="100000"/>
            </a:lnSpc>
          </a:pPr>
          <a:endParaRPr lang="en-US" sz="1400" b="1"/>
        </a:p>
      </dgm:t>
    </dgm:pt>
    <dgm:pt modelId="{BED1328D-06F5-4938-BBAD-520C59DD3351}" type="sibTrans" cxnId="{9B37D7FD-A33D-4E96-B3E3-F34070CC2D52}">
      <dgm:prSet/>
      <dgm:spPr/>
      <dgm:t>
        <a:bodyPr/>
        <a:lstStyle/>
        <a:p>
          <a:pPr>
            <a:lnSpc>
              <a:spcPct val="100000"/>
            </a:lnSpc>
          </a:pPr>
          <a:endParaRPr lang="en-US" sz="1400" b="1"/>
        </a:p>
      </dgm:t>
    </dgm:pt>
    <dgm:pt modelId="{90410CD5-5104-40BE-9FB3-7F6208107B96}">
      <dgm:prSet phldrT="[Text]" custT="1"/>
      <dgm:spPr/>
      <dgm:t>
        <a:bodyPr/>
        <a:lstStyle/>
        <a:p>
          <a:pPr>
            <a:lnSpc>
              <a:spcPct val="100000"/>
            </a:lnSpc>
          </a:pPr>
          <a:r>
            <a:rPr lang="en-US" sz="2000" b="1" dirty="0"/>
            <a:t>Appeals Decision</a:t>
          </a:r>
        </a:p>
      </dgm:t>
    </dgm:pt>
    <dgm:pt modelId="{E0429CCC-AD89-4833-872C-8EDAB1218350}" type="parTrans" cxnId="{2DD8D72A-6332-47FE-8FC7-9A0C1F51F941}">
      <dgm:prSet/>
      <dgm:spPr/>
      <dgm:t>
        <a:bodyPr/>
        <a:lstStyle/>
        <a:p>
          <a:pPr>
            <a:lnSpc>
              <a:spcPct val="100000"/>
            </a:lnSpc>
          </a:pPr>
          <a:endParaRPr lang="en-US" sz="1400" b="1"/>
        </a:p>
      </dgm:t>
    </dgm:pt>
    <dgm:pt modelId="{0F04FCC6-0390-4BA9-AFE5-F3A461E20D0C}" type="sibTrans" cxnId="{2DD8D72A-6332-47FE-8FC7-9A0C1F51F941}">
      <dgm:prSet custT="1"/>
      <dgm:spPr>
        <a:ln w="41275">
          <a:solidFill>
            <a:schemeClr val="tx2">
              <a:lumMod val="60000"/>
              <a:lumOff val="40000"/>
            </a:schemeClr>
          </a:solidFill>
          <a:tailEnd type="triangle"/>
        </a:ln>
      </dgm:spPr>
      <dgm:t>
        <a:bodyPr/>
        <a:lstStyle/>
        <a:p>
          <a:pPr>
            <a:lnSpc>
              <a:spcPct val="100000"/>
            </a:lnSpc>
          </a:pPr>
          <a:endParaRPr lang="en-US" sz="300" b="1"/>
        </a:p>
      </dgm:t>
    </dgm:pt>
    <dgm:pt modelId="{79186F30-31C2-44C8-A1C6-D9F7E4C9F500}" type="pres">
      <dgm:prSet presAssocID="{ABC95666-BA4F-42A3-8CA4-5AA8E5B50A07}" presName="Name0" presStyleCnt="0">
        <dgm:presLayoutVars>
          <dgm:dir/>
          <dgm:resizeHandles val="exact"/>
        </dgm:presLayoutVars>
      </dgm:prSet>
      <dgm:spPr/>
    </dgm:pt>
    <dgm:pt modelId="{3D657436-4D68-44A5-BB6F-F46D19E3E89E}" type="pres">
      <dgm:prSet presAssocID="{0EAF851C-49FF-4E5B-88F1-01EEE2E31441}" presName="node" presStyleLbl="node1" presStyleIdx="0" presStyleCnt="6">
        <dgm:presLayoutVars>
          <dgm:bulletEnabled val="1"/>
        </dgm:presLayoutVars>
      </dgm:prSet>
      <dgm:spPr/>
    </dgm:pt>
    <dgm:pt modelId="{4651B1C5-0A76-4B90-978C-F14BB71B8F5B}" type="pres">
      <dgm:prSet presAssocID="{81C880D8-0C45-4C98-BA0E-D8A9D41647E2}" presName="sibTrans" presStyleLbl="sibTrans1D1" presStyleIdx="0" presStyleCnt="5"/>
      <dgm:spPr/>
    </dgm:pt>
    <dgm:pt modelId="{89F5D17C-9FFB-477B-8C02-30477665DA66}" type="pres">
      <dgm:prSet presAssocID="{81C880D8-0C45-4C98-BA0E-D8A9D41647E2}" presName="connectorText" presStyleLbl="sibTrans1D1" presStyleIdx="0" presStyleCnt="5"/>
      <dgm:spPr/>
    </dgm:pt>
    <dgm:pt modelId="{9966503E-F136-4FCB-AE28-F213ABF4D86C}" type="pres">
      <dgm:prSet presAssocID="{E7BCF2FD-8422-4625-814E-606109CF8172}" presName="node" presStyleLbl="node1" presStyleIdx="1" presStyleCnt="6">
        <dgm:presLayoutVars>
          <dgm:bulletEnabled val="1"/>
        </dgm:presLayoutVars>
      </dgm:prSet>
      <dgm:spPr/>
    </dgm:pt>
    <dgm:pt modelId="{A12F2C88-2451-410E-8FB7-FAA2718521AC}" type="pres">
      <dgm:prSet presAssocID="{586033BF-1C41-4FFD-A89A-EE80FE698B27}" presName="sibTrans" presStyleLbl="sibTrans1D1" presStyleIdx="1" presStyleCnt="5"/>
      <dgm:spPr/>
    </dgm:pt>
    <dgm:pt modelId="{B862607A-9E66-4E78-BC90-818601729DE4}" type="pres">
      <dgm:prSet presAssocID="{586033BF-1C41-4FFD-A89A-EE80FE698B27}" presName="connectorText" presStyleLbl="sibTrans1D1" presStyleIdx="1" presStyleCnt="5"/>
      <dgm:spPr/>
    </dgm:pt>
    <dgm:pt modelId="{48964D1C-CF45-4041-8DDC-549A81C1275F}" type="pres">
      <dgm:prSet presAssocID="{842519A4-5C40-43E9-AE92-341BDA13A6FE}" presName="node" presStyleLbl="node1" presStyleIdx="2" presStyleCnt="6">
        <dgm:presLayoutVars>
          <dgm:bulletEnabled val="1"/>
        </dgm:presLayoutVars>
      </dgm:prSet>
      <dgm:spPr/>
    </dgm:pt>
    <dgm:pt modelId="{5C7B5E9B-5F69-453E-9420-BE2B93E9A98B}" type="pres">
      <dgm:prSet presAssocID="{46CD96A4-2D05-49DF-9134-05D38C0F9F32}" presName="sibTrans" presStyleLbl="sibTrans1D1" presStyleIdx="2" presStyleCnt="5"/>
      <dgm:spPr/>
    </dgm:pt>
    <dgm:pt modelId="{DC61341B-B61B-4491-90C0-3C6E97AC2A96}" type="pres">
      <dgm:prSet presAssocID="{46CD96A4-2D05-49DF-9134-05D38C0F9F32}" presName="connectorText" presStyleLbl="sibTrans1D1" presStyleIdx="2" presStyleCnt="5"/>
      <dgm:spPr/>
    </dgm:pt>
    <dgm:pt modelId="{BA3F927A-5333-408C-97F6-1064F58747D7}" type="pres">
      <dgm:prSet presAssocID="{A77F14EB-3CA9-4001-AB46-4B6261447A24}" presName="node" presStyleLbl="node1" presStyleIdx="3" presStyleCnt="6" custLinFactNeighborX="36739">
        <dgm:presLayoutVars>
          <dgm:bulletEnabled val="1"/>
        </dgm:presLayoutVars>
      </dgm:prSet>
      <dgm:spPr/>
    </dgm:pt>
    <dgm:pt modelId="{7D2761E8-D7AF-4080-8AA8-3283E273428A}" type="pres">
      <dgm:prSet presAssocID="{93B1C0FD-CD27-45D1-85A3-22084027BB31}" presName="sibTrans" presStyleLbl="sibTrans1D1" presStyleIdx="3" presStyleCnt="5"/>
      <dgm:spPr/>
    </dgm:pt>
    <dgm:pt modelId="{79EA7786-5B3D-413A-AC55-80DC1CF14F58}" type="pres">
      <dgm:prSet presAssocID="{93B1C0FD-CD27-45D1-85A3-22084027BB31}" presName="connectorText" presStyleLbl="sibTrans1D1" presStyleIdx="3" presStyleCnt="5"/>
      <dgm:spPr/>
    </dgm:pt>
    <dgm:pt modelId="{E54B5CB3-B926-4543-9A68-CDD32F894702}" type="pres">
      <dgm:prSet presAssocID="{90410CD5-5104-40BE-9FB3-7F6208107B96}" presName="node" presStyleLbl="node1" presStyleIdx="4" presStyleCnt="6" custLinFactNeighborX="36739">
        <dgm:presLayoutVars>
          <dgm:bulletEnabled val="1"/>
        </dgm:presLayoutVars>
      </dgm:prSet>
      <dgm:spPr/>
    </dgm:pt>
    <dgm:pt modelId="{C694C462-5FB5-43BA-9627-0B318F982D34}" type="pres">
      <dgm:prSet presAssocID="{0F04FCC6-0390-4BA9-AFE5-F3A461E20D0C}" presName="sibTrans" presStyleLbl="sibTrans1D1" presStyleIdx="4" presStyleCnt="5"/>
      <dgm:spPr/>
    </dgm:pt>
    <dgm:pt modelId="{272045A4-F752-45E4-A553-14857B332B64}" type="pres">
      <dgm:prSet presAssocID="{0F04FCC6-0390-4BA9-AFE5-F3A461E20D0C}" presName="connectorText" presStyleLbl="sibTrans1D1" presStyleIdx="4" presStyleCnt="5"/>
      <dgm:spPr/>
    </dgm:pt>
    <dgm:pt modelId="{E112C694-2C21-43B4-B5C9-CF79DC7984E4}" type="pres">
      <dgm:prSet presAssocID="{60954BDE-E7DF-441E-995B-53B46C8B1123}" presName="node" presStyleLbl="node1" presStyleIdx="5" presStyleCnt="6" custLinFactNeighborX="36739">
        <dgm:presLayoutVars>
          <dgm:bulletEnabled val="1"/>
        </dgm:presLayoutVars>
      </dgm:prSet>
      <dgm:spPr/>
    </dgm:pt>
  </dgm:ptLst>
  <dgm:cxnLst>
    <dgm:cxn modelId="{EB2DE905-A712-4991-AB50-38EC1E66E158}" type="presOf" srcId="{586033BF-1C41-4FFD-A89A-EE80FE698B27}" destId="{A12F2C88-2451-410E-8FB7-FAA2718521AC}" srcOrd="0" destOrd="0" presId="urn:microsoft.com/office/officeart/2005/8/layout/bProcess3"/>
    <dgm:cxn modelId="{846BA00B-C853-41D8-8B38-1480E8888FDE}" srcId="{ABC95666-BA4F-42A3-8CA4-5AA8E5B50A07}" destId="{842519A4-5C40-43E9-AE92-341BDA13A6FE}" srcOrd="2" destOrd="0" parTransId="{97445A9C-C84F-4F94-A962-1F522594135C}" sibTransId="{46CD96A4-2D05-49DF-9134-05D38C0F9F32}"/>
    <dgm:cxn modelId="{1C409810-7FD1-4ABB-9C29-8648D6A80526}" srcId="{ABC95666-BA4F-42A3-8CA4-5AA8E5B50A07}" destId="{A77F14EB-3CA9-4001-AB46-4B6261447A24}" srcOrd="3" destOrd="0" parTransId="{ABB8D2DB-C840-4977-A2ED-B601546D9C2D}" sibTransId="{93B1C0FD-CD27-45D1-85A3-22084027BB31}"/>
    <dgm:cxn modelId="{E515A423-6042-4134-9B25-B02E53C529E8}" type="presOf" srcId="{A77F14EB-3CA9-4001-AB46-4B6261447A24}" destId="{BA3F927A-5333-408C-97F6-1064F58747D7}" srcOrd="0" destOrd="0" presId="urn:microsoft.com/office/officeart/2005/8/layout/bProcess3"/>
    <dgm:cxn modelId="{2DD8D72A-6332-47FE-8FC7-9A0C1F51F941}" srcId="{ABC95666-BA4F-42A3-8CA4-5AA8E5B50A07}" destId="{90410CD5-5104-40BE-9FB3-7F6208107B96}" srcOrd="4" destOrd="0" parTransId="{E0429CCC-AD89-4833-872C-8EDAB1218350}" sibTransId="{0F04FCC6-0390-4BA9-AFE5-F3A461E20D0C}"/>
    <dgm:cxn modelId="{4A4C922D-0818-44DA-85B7-5C561F63F451}" type="presOf" srcId="{ABC95666-BA4F-42A3-8CA4-5AA8E5B50A07}" destId="{79186F30-31C2-44C8-A1C6-D9F7E4C9F500}" srcOrd="0" destOrd="0" presId="urn:microsoft.com/office/officeart/2005/8/layout/bProcess3"/>
    <dgm:cxn modelId="{0EF50C34-FEAB-408B-A710-D1A15A088624}" type="presOf" srcId="{E7BCF2FD-8422-4625-814E-606109CF8172}" destId="{9966503E-F136-4FCB-AE28-F213ABF4D86C}" srcOrd="0" destOrd="0" presId="urn:microsoft.com/office/officeart/2005/8/layout/bProcess3"/>
    <dgm:cxn modelId="{4A824634-783C-4C4F-81F6-2CDEB814640F}" type="presOf" srcId="{46CD96A4-2D05-49DF-9134-05D38C0F9F32}" destId="{DC61341B-B61B-4491-90C0-3C6E97AC2A96}" srcOrd="1" destOrd="0" presId="urn:microsoft.com/office/officeart/2005/8/layout/bProcess3"/>
    <dgm:cxn modelId="{B5EAAF3A-98A7-409B-BBAA-A32B4FF62A24}" type="presOf" srcId="{93B1C0FD-CD27-45D1-85A3-22084027BB31}" destId="{79EA7786-5B3D-413A-AC55-80DC1CF14F58}" srcOrd="1" destOrd="0" presId="urn:microsoft.com/office/officeart/2005/8/layout/bProcess3"/>
    <dgm:cxn modelId="{8A92645C-0431-449E-92D4-D6B6FEF1B51F}" srcId="{ABC95666-BA4F-42A3-8CA4-5AA8E5B50A07}" destId="{E7BCF2FD-8422-4625-814E-606109CF8172}" srcOrd="1" destOrd="0" parTransId="{85EFC38C-33B2-4D39-BB47-4D9EAC014477}" sibTransId="{586033BF-1C41-4FFD-A89A-EE80FE698B27}"/>
    <dgm:cxn modelId="{F83DC547-C6B4-4585-A62D-F70B31D3EAA7}" type="presOf" srcId="{0EAF851C-49FF-4E5B-88F1-01EEE2E31441}" destId="{3D657436-4D68-44A5-BB6F-F46D19E3E89E}" srcOrd="0" destOrd="0" presId="urn:microsoft.com/office/officeart/2005/8/layout/bProcess3"/>
    <dgm:cxn modelId="{F2EDEA7F-2385-4712-A405-27B8616CCAC8}" type="presOf" srcId="{90410CD5-5104-40BE-9FB3-7F6208107B96}" destId="{E54B5CB3-B926-4543-9A68-CDD32F894702}" srcOrd="0" destOrd="0" presId="urn:microsoft.com/office/officeart/2005/8/layout/bProcess3"/>
    <dgm:cxn modelId="{AE58C398-111F-4559-AABE-C51BFDBB44BA}" type="presOf" srcId="{81C880D8-0C45-4C98-BA0E-D8A9D41647E2}" destId="{89F5D17C-9FFB-477B-8C02-30477665DA66}" srcOrd="1" destOrd="0" presId="urn:microsoft.com/office/officeart/2005/8/layout/bProcess3"/>
    <dgm:cxn modelId="{F9EE07A1-6995-4647-914A-D27AA0145E26}" type="presOf" srcId="{60954BDE-E7DF-441E-995B-53B46C8B1123}" destId="{E112C694-2C21-43B4-B5C9-CF79DC7984E4}" srcOrd="0" destOrd="0" presId="urn:microsoft.com/office/officeart/2005/8/layout/bProcess3"/>
    <dgm:cxn modelId="{A927C0A7-7E66-42E2-B9C7-EA54593D1EDD}" type="presOf" srcId="{93B1C0FD-CD27-45D1-85A3-22084027BB31}" destId="{7D2761E8-D7AF-4080-8AA8-3283E273428A}" srcOrd="0" destOrd="0" presId="urn:microsoft.com/office/officeart/2005/8/layout/bProcess3"/>
    <dgm:cxn modelId="{439595AA-A200-4F89-9828-D3B0144253E4}" type="presOf" srcId="{46CD96A4-2D05-49DF-9134-05D38C0F9F32}" destId="{5C7B5E9B-5F69-453E-9420-BE2B93E9A98B}" srcOrd="0" destOrd="0" presId="urn:microsoft.com/office/officeart/2005/8/layout/bProcess3"/>
    <dgm:cxn modelId="{AC0511AC-C674-4393-8D59-976120295275}" type="presOf" srcId="{81C880D8-0C45-4C98-BA0E-D8A9D41647E2}" destId="{4651B1C5-0A76-4B90-978C-F14BB71B8F5B}" srcOrd="0" destOrd="0" presId="urn:microsoft.com/office/officeart/2005/8/layout/bProcess3"/>
    <dgm:cxn modelId="{C35537B8-0CA9-43E4-91B0-63163596C603}" type="presOf" srcId="{842519A4-5C40-43E9-AE92-341BDA13A6FE}" destId="{48964D1C-CF45-4041-8DDC-549A81C1275F}" srcOrd="0" destOrd="0" presId="urn:microsoft.com/office/officeart/2005/8/layout/bProcess3"/>
    <dgm:cxn modelId="{029E33D6-FAFD-4972-AD1C-061C6A2532E1}" type="presOf" srcId="{0F04FCC6-0390-4BA9-AFE5-F3A461E20D0C}" destId="{C694C462-5FB5-43BA-9627-0B318F982D34}" srcOrd="0" destOrd="0" presId="urn:microsoft.com/office/officeart/2005/8/layout/bProcess3"/>
    <dgm:cxn modelId="{E92D1CE5-46D0-494D-A19B-66FA89E8F55D}" type="presOf" srcId="{586033BF-1C41-4FFD-A89A-EE80FE698B27}" destId="{B862607A-9E66-4E78-BC90-818601729DE4}" srcOrd="1" destOrd="0" presId="urn:microsoft.com/office/officeart/2005/8/layout/bProcess3"/>
    <dgm:cxn modelId="{BA748CF0-5B3E-4334-9EE6-C4D5C52E362B}" srcId="{ABC95666-BA4F-42A3-8CA4-5AA8E5B50A07}" destId="{0EAF851C-49FF-4E5B-88F1-01EEE2E31441}" srcOrd="0" destOrd="0" parTransId="{F0967B78-F175-42F9-8555-AC594215A5FB}" sibTransId="{81C880D8-0C45-4C98-BA0E-D8A9D41647E2}"/>
    <dgm:cxn modelId="{2443FBF7-69FD-4866-8299-91C34C9784E9}" type="presOf" srcId="{0F04FCC6-0390-4BA9-AFE5-F3A461E20D0C}" destId="{272045A4-F752-45E4-A553-14857B332B64}" srcOrd="1" destOrd="0" presId="urn:microsoft.com/office/officeart/2005/8/layout/bProcess3"/>
    <dgm:cxn modelId="{9B37D7FD-A33D-4E96-B3E3-F34070CC2D52}" srcId="{ABC95666-BA4F-42A3-8CA4-5AA8E5B50A07}" destId="{60954BDE-E7DF-441E-995B-53B46C8B1123}" srcOrd="5" destOrd="0" parTransId="{F3268677-C2CF-4621-B543-1A2B7AEE9E0C}" sibTransId="{BED1328D-06F5-4938-BBAD-520C59DD3351}"/>
    <dgm:cxn modelId="{34B1FF95-4445-4DA0-8252-F0098BA22E86}" type="presParOf" srcId="{79186F30-31C2-44C8-A1C6-D9F7E4C9F500}" destId="{3D657436-4D68-44A5-BB6F-F46D19E3E89E}" srcOrd="0" destOrd="0" presId="urn:microsoft.com/office/officeart/2005/8/layout/bProcess3"/>
    <dgm:cxn modelId="{661FDF1C-865F-46E5-84C9-71F7B4C7C952}" type="presParOf" srcId="{79186F30-31C2-44C8-A1C6-D9F7E4C9F500}" destId="{4651B1C5-0A76-4B90-978C-F14BB71B8F5B}" srcOrd="1" destOrd="0" presId="urn:microsoft.com/office/officeart/2005/8/layout/bProcess3"/>
    <dgm:cxn modelId="{8A2F8869-436A-4B64-8E69-3D72C4006E8A}" type="presParOf" srcId="{4651B1C5-0A76-4B90-978C-F14BB71B8F5B}" destId="{89F5D17C-9FFB-477B-8C02-30477665DA66}" srcOrd="0" destOrd="0" presId="urn:microsoft.com/office/officeart/2005/8/layout/bProcess3"/>
    <dgm:cxn modelId="{3B5A6DA7-A221-402F-8917-8019C4887D56}" type="presParOf" srcId="{79186F30-31C2-44C8-A1C6-D9F7E4C9F500}" destId="{9966503E-F136-4FCB-AE28-F213ABF4D86C}" srcOrd="2" destOrd="0" presId="urn:microsoft.com/office/officeart/2005/8/layout/bProcess3"/>
    <dgm:cxn modelId="{931B9B54-C2E4-483B-9A53-121926CE044B}" type="presParOf" srcId="{79186F30-31C2-44C8-A1C6-D9F7E4C9F500}" destId="{A12F2C88-2451-410E-8FB7-FAA2718521AC}" srcOrd="3" destOrd="0" presId="urn:microsoft.com/office/officeart/2005/8/layout/bProcess3"/>
    <dgm:cxn modelId="{FCFF6EE1-F891-4340-A2F4-6716A8259535}" type="presParOf" srcId="{A12F2C88-2451-410E-8FB7-FAA2718521AC}" destId="{B862607A-9E66-4E78-BC90-818601729DE4}" srcOrd="0" destOrd="0" presId="urn:microsoft.com/office/officeart/2005/8/layout/bProcess3"/>
    <dgm:cxn modelId="{3071D82A-F764-43B0-8FD9-85AA2BFDDF2A}" type="presParOf" srcId="{79186F30-31C2-44C8-A1C6-D9F7E4C9F500}" destId="{48964D1C-CF45-4041-8DDC-549A81C1275F}" srcOrd="4" destOrd="0" presId="urn:microsoft.com/office/officeart/2005/8/layout/bProcess3"/>
    <dgm:cxn modelId="{361E82B1-D48A-4CA2-9DAF-D4F4BF7461A0}" type="presParOf" srcId="{79186F30-31C2-44C8-A1C6-D9F7E4C9F500}" destId="{5C7B5E9B-5F69-453E-9420-BE2B93E9A98B}" srcOrd="5" destOrd="0" presId="urn:microsoft.com/office/officeart/2005/8/layout/bProcess3"/>
    <dgm:cxn modelId="{3087E1B0-10A2-49AF-879C-203DBFCC15BA}" type="presParOf" srcId="{5C7B5E9B-5F69-453E-9420-BE2B93E9A98B}" destId="{DC61341B-B61B-4491-90C0-3C6E97AC2A96}" srcOrd="0" destOrd="0" presId="urn:microsoft.com/office/officeart/2005/8/layout/bProcess3"/>
    <dgm:cxn modelId="{BC837724-427C-4F1D-8A3D-A4B6D33D9C6B}" type="presParOf" srcId="{79186F30-31C2-44C8-A1C6-D9F7E4C9F500}" destId="{BA3F927A-5333-408C-97F6-1064F58747D7}" srcOrd="6" destOrd="0" presId="urn:microsoft.com/office/officeart/2005/8/layout/bProcess3"/>
    <dgm:cxn modelId="{1B60B1C6-746C-4032-ABAA-DC66D9E4E023}" type="presParOf" srcId="{79186F30-31C2-44C8-A1C6-D9F7E4C9F500}" destId="{7D2761E8-D7AF-4080-8AA8-3283E273428A}" srcOrd="7" destOrd="0" presId="urn:microsoft.com/office/officeart/2005/8/layout/bProcess3"/>
    <dgm:cxn modelId="{04FAB4FE-F4B8-4F6D-91CC-F01D212F3CCE}" type="presParOf" srcId="{7D2761E8-D7AF-4080-8AA8-3283E273428A}" destId="{79EA7786-5B3D-413A-AC55-80DC1CF14F58}" srcOrd="0" destOrd="0" presId="urn:microsoft.com/office/officeart/2005/8/layout/bProcess3"/>
    <dgm:cxn modelId="{E25D0DC0-4506-43B7-80F9-84A3514EE634}" type="presParOf" srcId="{79186F30-31C2-44C8-A1C6-D9F7E4C9F500}" destId="{E54B5CB3-B926-4543-9A68-CDD32F894702}" srcOrd="8" destOrd="0" presId="urn:microsoft.com/office/officeart/2005/8/layout/bProcess3"/>
    <dgm:cxn modelId="{73A3D77D-333B-4FFC-B3B2-F7CE88589A08}" type="presParOf" srcId="{79186F30-31C2-44C8-A1C6-D9F7E4C9F500}" destId="{C694C462-5FB5-43BA-9627-0B318F982D34}" srcOrd="9" destOrd="0" presId="urn:microsoft.com/office/officeart/2005/8/layout/bProcess3"/>
    <dgm:cxn modelId="{352A7395-289B-43BA-AE05-EA00DC7A6599}" type="presParOf" srcId="{C694C462-5FB5-43BA-9627-0B318F982D34}" destId="{272045A4-F752-45E4-A553-14857B332B64}" srcOrd="0" destOrd="0" presId="urn:microsoft.com/office/officeart/2005/8/layout/bProcess3"/>
    <dgm:cxn modelId="{65D0560D-D8AF-4B5D-9B6F-0C42695E29B3}" type="presParOf" srcId="{79186F30-31C2-44C8-A1C6-D9F7E4C9F500}" destId="{E112C694-2C21-43B4-B5C9-CF79DC7984E4}"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3B25A-BD81-4D48-B06E-B6A99DFA6CF2}">
      <dsp:nvSpPr>
        <dsp:cNvPr id="0" name=""/>
        <dsp:cNvSpPr/>
      </dsp:nvSpPr>
      <dsp:spPr>
        <a:xfrm>
          <a:off x="8417009" y="871093"/>
          <a:ext cx="2307813" cy="2307931"/>
        </a:xfrm>
        <a:prstGeom prst="ellips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FB00BAF-4E35-432F-B08A-6AAF685F6380}">
      <dsp:nvSpPr>
        <dsp:cNvPr id="0" name=""/>
        <dsp:cNvSpPr/>
      </dsp:nvSpPr>
      <dsp:spPr>
        <a:xfrm>
          <a:off x="8494200" y="948037"/>
          <a:ext cx="2154420" cy="2154042"/>
        </a:xfrm>
        <a:prstGeom prst="ellipse">
          <a:avLst/>
        </a:prstGeom>
        <a:solidFill>
          <a:schemeClr val="bg1"/>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n-US" sz="1600" kern="1200" dirty="0"/>
            <a:t>FEMA assistance is made available</a:t>
          </a:r>
        </a:p>
      </dsp:txBody>
      <dsp:txXfrm>
        <a:off x="8801974" y="1255816"/>
        <a:ext cx="1538872" cy="1538485"/>
      </dsp:txXfrm>
    </dsp:sp>
    <dsp:sp modelId="{E4CD3166-4FA9-4B51-985F-CAE58913A53B}">
      <dsp:nvSpPr>
        <dsp:cNvPr id="0" name=""/>
        <dsp:cNvSpPr/>
      </dsp:nvSpPr>
      <dsp:spPr>
        <a:xfrm rot="2700000">
          <a:off x="6022089" y="870930"/>
          <a:ext cx="2307851" cy="2307851"/>
        </a:xfrm>
        <a:prstGeom prst="teardrop">
          <a:avLst>
            <a:gd name="adj" fmla="val 100000"/>
          </a:avLst>
        </a:prstGeom>
        <a:gradFill rotWithShape="0">
          <a:gsLst>
            <a:gs pos="0">
              <a:schemeClr val="accent5">
                <a:shade val="80000"/>
                <a:hueOff val="158076"/>
                <a:satOff val="-6933"/>
                <a:lumOff val="9955"/>
                <a:alphaOff val="0"/>
                <a:satMod val="103000"/>
                <a:lumMod val="102000"/>
                <a:tint val="94000"/>
              </a:schemeClr>
            </a:gs>
            <a:gs pos="50000">
              <a:schemeClr val="accent5">
                <a:shade val="80000"/>
                <a:hueOff val="158076"/>
                <a:satOff val="-6933"/>
                <a:lumOff val="9955"/>
                <a:alphaOff val="0"/>
                <a:satMod val="110000"/>
                <a:lumMod val="100000"/>
                <a:shade val="100000"/>
              </a:schemeClr>
            </a:gs>
            <a:gs pos="100000">
              <a:schemeClr val="accent5">
                <a:shade val="80000"/>
                <a:hueOff val="158076"/>
                <a:satOff val="-6933"/>
                <a:lumOff val="99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29C025E-BB33-45CD-8F2B-80166E5C95AD}">
      <dsp:nvSpPr>
        <dsp:cNvPr id="0" name=""/>
        <dsp:cNvSpPr/>
      </dsp:nvSpPr>
      <dsp:spPr>
        <a:xfrm>
          <a:off x="6109195" y="948037"/>
          <a:ext cx="2154420" cy="2154042"/>
        </a:xfrm>
        <a:prstGeom prst="ellipse">
          <a:avLst/>
        </a:prstGeom>
        <a:solidFill>
          <a:schemeClr val="bg1"/>
        </a:solidFill>
        <a:ln w="6350" cap="flat" cmpd="sng" algn="ctr">
          <a:solidFill>
            <a:schemeClr val="accent5">
              <a:shade val="80000"/>
              <a:hueOff val="158076"/>
              <a:satOff val="-6933"/>
              <a:lumOff val="99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n-US" sz="1600" kern="1200" dirty="0"/>
            <a:t>POTUS declares a disaster</a:t>
          </a:r>
        </a:p>
      </dsp:txBody>
      <dsp:txXfrm>
        <a:off x="6416970" y="1255816"/>
        <a:ext cx="1538872" cy="1538485"/>
      </dsp:txXfrm>
    </dsp:sp>
    <dsp:sp modelId="{E8EE46D8-2A47-4C73-B5B9-1DB8E03A92B7}">
      <dsp:nvSpPr>
        <dsp:cNvPr id="0" name=""/>
        <dsp:cNvSpPr/>
      </dsp:nvSpPr>
      <dsp:spPr>
        <a:xfrm rot="2700000">
          <a:off x="3646981" y="870930"/>
          <a:ext cx="2307851" cy="2307851"/>
        </a:xfrm>
        <a:prstGeom prst="teardrop">
          <a:avLst>
            <a:gd name="adj" fmla="val 100000"/>
          </a:avLst>
        </a:prstGeom>
        <a:gradFill rotWithShape="0">
          <a:gsLst>
            <a:gs pos="0">
              <a:schemeClr val="accent5">
                <a:shade val="80000"/>
                <a:hueOff val="316152"/>
                <a:satOff val="-13865"/>
                <a:lumOff val="19909"/>
                <a:alphaOff val="0"/>
                <a:satMod val="103000"/>
                <a:lumMod val="102000"/>
                <a:tint val="94000"/>
              </a:schemeClr>
            </a:gs>
            <a:gs pos="50000">
              <a:schemeClr val="accent5">
                <a:shade val="80000"/>
                <a:hueOff val="316152"/>
                <a:satOff val="-13865"/>
                <a:lumOff val="19909"/>
                <a:alphaOff val="0"/>
                <a:satMod val="110000"/>
                <a:lumMod val="100000"/>
                <a:shade val="100000"/>
              </a:schemeClr>
            </a:gs>
            <a:gs pos="100000">
              <a:schemeClr val="accent5">
                <a:shade val="80000"/>
                <a:hueOff val="316152"/>
                <a:satOff val="-13865"/>
                <a:lumOff val="199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7F77EB-289B-4CE7-8F5D-C9AC0827AB24}">
      <dsp:nvSpPr>
        <dsp:cNvPr id="0" name=""/>
        <dsp:cNvSpPr/>
      </dsp:nvSpPr>
      <dsp:spPr>
        <a:xfrm>
          <a:off x="3724191" y="948037"/>
          <a:ext cx="2154420" cy="2154042"/>
        </a:xfrm>
        <a:prstGeom prst="ellipse">
          <a:avLst/>
        </a:prstGeom>
        <a:solidFill>
          <a:schemeClr val="bg1"/>
        </a:solidFill>
        <a:ln w="6350" cap="flat" cmpd="sng" algn="ctr">
          <a:solidFill>
            <a:schemeClr val="accent5">
              <a:shade val="80000"/>
              <a:hueOff val="316152"/>
              <a:satOff val="-13865"/>
              <a:lumOff val="199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n-US" sz="1600" kern="1200" dirty="0"/>
            <a:t>Governor requests a disaster declaration from POTUS</a:t>
          </a:r>
        </a:p>
      </dsp:txBody>
      <dsp:txXfrm>
        <a:off x="4031965" y="1255816"/>
        <a:ext cx="1538872" cy="1538485"/>
      </dsp:txXfrm>
    </dsp:sp>
    <dsp:sp modelId="{6883C9B5-296F-4122-B482-E513E9EF74F2}">
      <dsp:nvSpPr>
        <dsp:cNvPr id="0" name=""/>
        <dsp:cNvSpPr/>
      </dsp:nvSpPr>
      <dsp:spPr>
        <a:xfrm rot="2700000">
          <a:off x="1261977" y="870930"/>
          <a:ext cx="2307851" cy="2307851"/>
        </a:xfrm>
        <a:prstGeom prst="teardrop">
          <a:avLst>
            <a:gd name="adj" fmla="val 100000"/>
          </a:avLst>
        </a:prstGeom>
        <a:gradFill rotWithShape="0">
          <a:gsLst>
            <a:gs pos="0">
              <a:schemeClr val="accent5">
                <a:shade val="80000"/>
                <a:hueOff val="474229"/>
                <a:satOff val="-20798"/>
                <a:lumOff val="29864"/>
                <a:alphaOff val="0"/>
                <a:satMod val="103000"/>
                <a:lumMod val="102000"/>
                <a:tint val="94000"/>
              </a:schemeClr>
            </a:gs>
            <a:gs pos="50000">
              <a:schemeClr val="accent5">
                <a:shade val="80000"/>
                <a:hueOff val="474229"/>
                <a:satOff val="-20798"/>
                <a:lumOff val="29864"/>
                <a:alphaOff val="0"/>
                <a:satMod val="110000"/>
                <a:lumMod val="100000"/>
                <a:shade val="100000"/>
              </a:schemeClr>
            </a:gs>
            <a:gs pos="100000">
              <a:schemeClr val="accent5">
                <a:shade val="80000"/>
                <a:hueOff val="474229"/>
                <a:satOff val="-20798"/>
                <a:lumOff val="298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C0649F8-DA9A-4A7C-A266-B437D2ABDB3D}">
      <dsp:nvSpPr>
        <dsp:cNvPr id="0" name=""/>
        <dsp:cNvSpPr/>
      </dsp:nvSpPr>
      <dsp:spPr>
        <a:xfrm>
          <a:off x="1339187" y="948037"/>
          <a:ext cx="2154420" cy="2154042"/>
        </a:xfrm>
        <a:prstGeom prst="ellipse">
          <a:avLst/>
        </a:prstGeom>
        <a:solidFill>
          <a:schemeClr val="bg1"/>
        </a:solidFill>
        <a:ln w="6350" cap="flat" cmpd="sng" algn="ctr">
          <a:solidFill>
            <a:schemeClr val="accent5">
              <a:shade val="80000"/>
              <a:hueOff val="474229"/>
              <a:satOff val="-20798"/>
              <a:lumOff val="298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ct val="35000"/>
            </a:spcAft>
            <a:buNone/>
          </a:pPr>
          <a:r>
            <a:rPr lang="en-US" sz="1600" kern="1200" dirty="0"/>
            <a:t>Disaster Strikes</a:t>
          </a:r>
        </a:p>
      </dsp:txBody>
      <dsp:txXfrm>
        <a:off x="1646961" y="1255816"/>
        <a:ext cx="1538872" cy="1538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B1C5-0A76-4B90-978C-F14BB71B8F5B}">
      <dsp:nvSpPr>
        <dsp:cNvPr id="0" name=""/>
        <dsp:cNvSpPr/>
      </dsp:nvSpPr>
      <dsp:spPr>
        <a:xfrm>
          <a:off x="3416223" y="667884"/>
          <a:ext cx="515527" cy="91440"/>
        </a:xfrm>
        <a:custGeom>
          <a:avLst/>
          <a:gdLst/>
          <a:ahLst/>
          <a:cxnLst/>
          <a:rect l="0" t="0" r="0" b="0"/>
          <a:pathLst>
            <a:path>
              <a:moveTo>
                <a:pt x="0" y="45720"/>
              </a:moveTo>
              <a:lnTo>
                <a:pt x="515527" y="45720"/>
              </a:lnTo>
            </a:path>
          </a:pathLst>
        </a:custGeom>
        <a:noFill/>
        <a:ln w="41275" cap="flat" cmpd="sng" algn="ctr">
          <a:solidFill>
            <a:schemeClr val="tx2">
              <a:lumMod val="60000"/>
              <a:lumOff val="40000"/>
            </a:schemeClr>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100000"/>
            </a:lnSpc>
            <a:spcBef>
              <a:spcPct val="0"/>
            </a:spcBef>
            <a:spcAft>
              <a:spcPct val="35000"/>
            </a:spcAft>
            <a:buNone/>
          </a:pPr>
          <a:endParaRPr lang="en-US" sz="300" b="1" kern="1200"/>
        </a:p>
      </dsp:txBody>
      <dsp:txXfrm>
        <a:off x="3660333" y="710874"/>
        <a:ext cx="27306" cy="5461"/>
      </dsp:txXfrm>
    </dsp:sp>
    <dsp:sp modelId="{3D657436-4D68-44A5-BB6F-F46D19E3E89E}">
      <dsp:nvSpPr>
        <dsp:cNvPr id="0" name=""/>
        <dsp:cNvSpPr/>
      </dsp:nvSpPr>
      <dsp:spPr>
        <a:xfrm>
          <a:off x="1043557" y="1265"/>
          <a:ext cx="2374465" cy="14246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Apply for FEMA</a:t>
          </a:r>
        </a:p>
      </dsp:txBody>
      <dsp:txXfrm>
        <a:off x="1043557" y="1265"/>
        <a:ext cx="2374465" cy="1424679"/>
      </dsp:txXfrm>
    </dsp:sp>
    <dsp:sp modelId="{A12F2C88-2451-410E-8FB7-FAA2718521AC}">
      <dsp:nvSpPr>
        <dsp:cNvPr id="0" name=""/>
        <dsp:cNvSpPr/>
      </dsp:nvSpPr>
      <dsp:spPr>
        <a:xfrm>
          <a:off x="6336815" y="667884"/>
          <a:ext cx="515527" cy="91440"/>
        </a:xfrm>
        <a:custGeom>
          <a:avLst/>
          <a:gdLst/>
          <a:ahLst/>
          <a:cxnLst/>
          <a:rect l="0" t="0" r="0" b="0"/>
          <a:pathLst>
            <a:path>
              <a:moveTo>
                <a:pt x="0" y="45720"/>
              </a:moveTo>
              <a:lnTo>
                <a:pt x="515527" y="45720"/>
              </a:lnTo>
            </a:path>
          </a:pathLst>
        </a:custGeom>
        <a:noFill/>
        <a:ln w="41275" cap="flat" cmpd="sng" algn="ctr">
          <a:solidFill>
            <a:schemeClr val="tx2">
              <a:lumMod val="60000"/>
              <a:lumOff val="40000"/>
            </a:schemeClr>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100000"/>
            </a:lnSpc>
            <a:spcBef>
              <a:spcPct val="0"/>
            </a:spcBef>
            <a:spcAft>
              <a:spcPct val="35000"/>
            </a:spcAft>
            <a:buNone/>
          </a:pPr>
          <a:endParaRPr lang="en-US" sz="300" b="1" kern="1200"/>
        </a:p>
      </dsp:txBody>
      <dsp:txXfrm>
        <a:off x="6580926" y="710874"/>
        <a:ext cx="27306" cy="5461"/>
      </dsp:txXfrm>
    </dsp:sp>
    <dsp:sp modelId="{9966503E-F136-4FCB-AE28-F213ABF4D86C}">
      <dsp:nvSpPr>
        <dsp:cNvPr id="0" name=""/>
        <dsp:cNvSpPr/>
      </dsp:nvSpPr>
      <dsp:spPr>
        <a:xfrm>
          <a:off x="3964150" y="1265"/>
          <a:ext cx="2374465" cy="1424679"/>
        </a:xfrm>
        <a:prstGeom prst="rect">
          <a:avLst/>
        </a:prstGeom>
        <a:solidFill>
          <a:schemeClr val="accent4">
            <a:hueOff val="-84116"/>
            <a:satOff val="3972"/>
            <a:lumOff val="2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Inspector Visit</a:t>
          </a:r>
        </a:p>
      </dsp:txBody>
      <dsp:txXfrm>
        <a:off x="3964150" y="1265"/>
        <a:ext cx="2374465" cy="1424679"/>
      </dsp:txXfrm>
    </dsp:sp>
    <dsp:sp modelId="{5C7B5E9B-5F69-453E-9420-BE2B93E9A98B}">
      <dsp:nvSpPr>
        <dsp:cNvPr id="0" name=""/>
        <dsp:cNvSpPr/>
      </dsp:nvSpPr>
      <dsp:spPr>
        <a:xfrm>
          <a:off x="3103145" y="1424144"/>
          <a:ext cx="4968830" cy="515527"/>
        </a:xfrm>
        <a:custGeom>
          <a:avLst/>
          <a:gdLst/>
          <a:ahLst/>
          <a:cxnLst/>
          <a:rect l="0" t="0" r="0" b="0"/>
          <a:pathLst>
            <a:path>
              <a:moveTo>
                <a:pt x="4968830" y="0"/>
              </a:moveTo>
              <a:lnTo>
                <a:pt x="4968830" y="274863"/>
              </a:lnTo>
              <a:lnTo>
                <a:pt x="0" y="274863"/>
              </a:lnTo>
              <a:lnTo>
                <a:pt x="0" y="515527"/>
              </a:lnTo>
            </a:path>
          </a:pathLst>
        </a:custGeom>
        <a:noFill/>
        <a:ln w="41275" cap="flat" cmpd="sng" algn="ctr">
          <a:solidFill>
            <a:schemeClr val="tx2">
              <a:lumMod val="60000"/>
              <a:lumOff val="40000"/>
            </a:schemeClr>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100000"/>
            </a:lnSpc>
            <a:spcBef>
              <a:spcPct val="0"/>
            </a:spcBef>
            <a:spcAft>
              <a:spcPct val="35000"/>
            </a:spcAft>
            <a:buNone/>
          </a:pPr>
          <a:endParaRPr lang="en-US" sz="300" b="1" kern="1200"/>
        </a:p>
      </dsp:txBody>
      <dsp:txXfrm>
        <a:off x="5462591" y="1679177"/>
        <a:ext cx="249937" cy="5461"/>
      </dsp:txXfrm>
    </dsp:sp>
    <dsp:sp modelId="{48964D1C-CF45-4041-8DDC-549A81C1275F}">
      <dsp:nvSpPr>
        <dsp:cNvPr id="0" name=""/>
        <dsp:cNvSpPr/>
      </dsp:nvSpPr>
      <dsp:spPr>
        <a:xfrm>
          <a:off x="6884742" y="1265"/>
          <a:ext cx="2374465" cy="1424679"/>
        </a:xfrm>
        <a:prstGeom prst="rect">
          <a:avLst/>
        </a:prstGeom>
        <a:solidFill>
          <a:schemeClr val="accent4">
            <a:hueOff val="-168233"/>
            <a:satOff val="7943"/>
            <a:lumOff val="5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FEMA Determination</a:t>
          </a:r>
        </a:p>
      </dsp:txBody>
      <dsp:txXfrm>
        <a:off x="6884742" y="1265"/>
        <a:ext cx="2374465" cy="1424679"/>
      </dsp:txXfrm>
    </dsp:sp>
    <dsp:sp modelId="{7D2761E8-D7AF-4080-8AA8-3283E273428A}">
      <dsp:nvSpPr>
        <dsp:cNvPr id="0" name=""/>
        <dsp:cNvSpPr/>
      </dsp:nvSpPr>
      <dsp:spPr>
        <a:xfrm>
          <a:off x="4288578" y="2638691"/>
          <a:ext cx="515527" cy="91440"/>
        </a:xfrm>
        <a:custGeom>
          <a:avLst/>
          <a:gdLst/>
          <a:ahLst/>
          <a:cxnLst/>
          <a:rect l="0" t="0" r="0" b="0"/>
          <a:pathLst>
            <a:path>
              <a:moveTo>
                <a:pt x="0" y="45720"/>
              </a:moveTo>
              <a:lnTo>
                <a:pt x="515527" y="45720"/>
              </a:lnTo>
            </a:path>
          </a:pathLst>
        </a:custGeom>
        <a:noFill/>
        <a:ln w="41275" cap="flat" cmpd="sng" algn="ctr">
          <a:solidFill>
            <a:schemeClr val="tx2">
              <a:lumMod val="60000"/>
              <a:lumOff val="40000"/>
            </a:schemeClr>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100000"/>
            </a:lnSpc>
            <a:spcBef>
              <a:spcPct val="0"/>
            </a:spcBef>
            <a:spcAft>
              <a:spcPct val="35000"/>
            </a:spcAft>
            <a:buNone/>
          </a:pPr>
          <a:endParaRPr lang="en-US" sz="300" b="1" kern="1200"/>
        </a:p>
      </dsp:txBody>
      <dsp:txXfrm>
        <a:off x="4532688" y="2681680"/>
        <a:ext cx="27306" cy="5461"/>
      </dsp:txXfrm>
    </dsp:sp>
    <dsp:sp modelId="{BA3F927A-5333-408C-97F6-1064F58747D7}">
      <dsp:nvSpPr>
        <dsp:cNvPr id="0" name=""/>
        <dsp:cNvSpPr/>
      </dsp:nvSpPr>
      <dsp:spPr>
        <a:xfrm>
          <a:off x="1915912" y="1972071"/>
          <a:ext cx="2374465" cy="1424679"/>
        </a:xfrm>
        <a:prstGeom prst="rect">
          <a:avLst/>
        </a:prstGeom>
        <a:solidFill>
          <a:schemeClr val="accent4">
            <a:hueOff val="-252349"/>
            <a:satOff val="11915"/>
            <a:lumOff val="7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Appeals Period</a:t>
          </a:r>
        </a:p>
      </dsp:txBody>
      <dsp:txXfrm>
        <a:off x="1915912" y="1972071"/>
        <a:ext cx="2374465" cy="1424679"/>
      </dsp:txXfrm>
    </dsp:sp>
    <dsp:sp modelId="{C694C462-5FB5-43BA-9627-0B318F982D34}">
      <dsp:nvSpPr>
        <dsp:cNvPr id="0" name=""/>
        <dsp:cNvSpPr/>
      </dsp:nvSpPr>
      <dsp:spPr>
        <a:xfrm>
          <a:off x="7209170" y="2638691"/>
          <a:ext cx="515527" cy="91440"/>
        </a:xfrm>
        <a:custGeom>
          <a:avLst/>
          <a:gdLst/>
          <a:ahLst/>
          <a:cxnLst/>
          <a:rect l="0" t="0" r="0" b="0"/>
          <a:pathLst>
            <a:path>
              <a:moveTo>
                <a:pt x="0" y="45720"/>
              </a:moveTo>
              <a:lnTo>
                <a:pt x="515527" y="45720"/>
              </a:lnTo>
            </a:path>
          </a:pathLst>
        </a:custGeom>
        <a:noFill/>
        <a:ln w="41275" cap="flat" cmpd="sng" algn="ctr">
          <a:solidFill>
            <a:schemeClr val="tx2">
              <a:lumMod val="60000"/>
              <a:lumOff val="40000"/>
            </a:schemeClr>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33350">
            <a:lnSpc>
              <a:spcPct val="100000"/>
            </a:lnSpc>
            <a:spcBef>
              <a:spcPct val="0"/>
            </a:spcBef>
            <a:spcAft>
              <a:spcPct val="35000"/>
            </a:spcAft>
            <a:buNone/>
          </a:pPr>
          <a:endParaRPr lang="en-US" sz="300" b="1" kern="1200"/>
        </a:p>
      </dsp:txBody>
      <dsp:txXfrm>
        <a:off x="7453281" y="2681680"/>
        <a:ext cx="27306" cy="5461"/>
      </dsp:txXfrm>
    </dsp:sp>
    <dsp:sp modelId="{E54B5CB3-B926-4543-9A68-CDD32F894702}">
      <dsp:nvSpPr>
        <dsp:cNvPr id="0" name=""/>
        <dsp:cNvSpPr/>
      </dsp:nvSpPr>
      <dsp:spPr>
        <a:xfrm>
          <a:off x="4836505" y="1972071"/>
          <a:ext cx="2374465" cy="1424679"/>
        </a:xfrm>
        <a:prstGeom prst="rect">
          <a:avLst/>
        </a:prstGeom>
        <a:solidFill>
          <a:schemeClr val="accent4">
            <a:hueOff val="-336465"/>
            <a:satOff val="15886"/>
            <a:lumOff val="10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Appeals Decision</a:t>
          </a:r>
        </a:p>
      </dsp:txBody>
      <dsp:txXfrm>
        <a:off x="4836505" y="1972071"/>
        <a:ext cx="2374465" cy="1424679"/>
      </dsp:txXfrm>
    </dsp:sp>
    <dsp:sp modelId="{E112C694-2C21-43B4-B5C9-CF79DC7984E4}">
      <dsp:nvSpPr>
        <dsp:cNvPr id="0" name=""/>
        <dsp:cNvSpPr/>
      </dsp:nvSpPr>
      <dsp:spPr>
        <a:xfrm>
          <a:off x="7757097" y="1972071"/>
          <a:ext cx="2374465" cy="1424679"/>
        </a:xfrm>
        <a:prstGeom prst="rect">
          <a:avLst/>
        </a:prstGeom>
        <a:solidFill>
          <a:schemeClr val="accent4">
            <a:hueOff val="-420581"/>
            <a:satOff val="19858"/>
            <a:lumOff val="1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Recoupment Period</a:t>
          </a:r>
        </a:p>
      </dsp:txBody>
      <dsp:txXfrm>
        <a:off x="7757097" y="1972071"/>
        <a:ext cx="2374465" cy="142467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30FAE-D82C-2E4B-AA1C-09FCD5CCBDAC}"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CA948-BE0B-F14A-8AF0-934AE0293439}" type="slidenum">
              <a:rPr lang="en-US" smtClean="0"/>
              <a:t>‹#›</a:t>
            </a:fld>
            <a:endParaRPr lang="en-US"/>
          </a:p>
        </p:txBody>
      </p:sp>
    </p:spTree>
    <p:extLst>
      <p:ext uri="{BB962C8B-B14F-4D97-AF65-F5344CB8AC3E}">
        <p14:creationId xmlns:p14="http://schemas.microsoft.com/office/powerpoint/2010/main" val="31681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CA948-BE0B-F14A-8AF0-934AE0293439}" type="slidenum">
              <a:rPr lang="en-US" smtClean="0"/>
              <a:t>1</a:t>
            </a:fld>
            <a:endParaRPr lang="en-US"/>
          </a:p>
        </p:txBody>
      </p:sp>
    </p:spTree>
    <p:extLst>
      <p:ext uri="{BB962C8B-B14F-4D97-AF65-F5344CB8AC3E}">
        <p14:creationId xmlns:p14="http://schemas.microsoft.com/office/powerpoint/2010/main" val="335864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9CA948-BE0B-F14A-8AF0-934AE0293439}" type="slidenum">
              <a:rPr lang="en-US" smtClean="0"/>
              <a:t>2</a:t>
            </a:fld>
            <a:endParaRPr lang="en-US"/>
          </a:p>
        </p:txBody>
      </p:sp>
    </p:spTree>
    <p:extLst>
      <p:ext uri="{BB962C8B-B14F-4D97-AF65-F5344CB8AC3E}">
        <p14:creationId xmlns:p14="http://schemas.microsoft.com/office/powerpoint/2010/main" val="95896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9CA948-BE0B-F14A-8AF0-934AE0293439}" type="slidenum">
              <a:rPr lang="en-US" smtClean="0"/>
              <a:t>3</a:t>
            </a:fld>
            <a:endParaRPr lang="en-US"/>
          </a:p>
        </p:txBody>
      </p:sp>
    </p:spTree>
    <p:extLst>
      <p:ext uri="{BB962C8B-B14F-4D97-AF65-F5344CB8AC3E}">
        <p14:creationId xmlns:p14="http://schemas.microsoft.com/office/powerpoint/2010/main" val="106237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9CA948-BE0B-F14A-8AF0-934AE0293439}" type="slidenum">
              <a:rPr lang="en-US" smtClean="0"/>
              <a:t>4</a:t>
            </a:fld>
            <a:endParaRPr lang="en-US"/>
          </a:p>
        </p:txBody>
      </p:sp>
    </p:spTree>
    <p:extLst>
      <p:ext uri="{BB962C8B-B14F-4D97-AF65-F5344CB8AC3E}">
        <p14:creationId xmlns:p14="http://schemas.microsoft.com/office/powerpoint/2010/main" val="2741565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9CA948-BE0B-F14A-8AF0-934AE0293439}" type="slidenum">
              <a:rPr lang="en-US" smtClean="0"/>
              <a:t>10</a:t>
            </a:fld>
            <a:endParaRPr lang="en-US"/>
          </a:p>
        </p:txBody>
      </p:sp>
    </p:spTree>
    <p:extLst>
      <p:ext uri="{BB962C8B-B14F-4D97-AF65-F5344CB8AC3E}">
        <p14:creationId xmlns:p14="http://schemas.microsoft.com/office/powerpoint/2010/main" val="944008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B0BE572-DB60-C84D-A570-8E12AB2DE9F1}"/>
              </a:ext>
            </a:extLst>
          </p:cNvPr>
          <p:cNvSpPr>
            <a:spLocks noGrp="1"/>
          </p:cNvSpPr>
          <p:nvPr>
            <p:ph type="pic" sz="quarter" idx="10" hasCustomPrompt="1"/>
          </p:nvPr>
        </p:nvSpPr>
        <p:spPr>
          <a:xfrm>
            <a:off x="0" y="1"/>
            <a:ext cx="12192000" cy="6857999"/>
          </a:xfrm>
        </p:spPr>
        <p:txBody>
          <a:bodyPr lIns="274320" tIns="274320" rIns="274320">
            <a:normAutofit/>
          </a:bodyPr>
          <a:lstStyle>
            <a:lvl1pPr marL="0" indent="0">
              <a:buClr>
                <a:schemeClr val="bg1"/>
              </a:buClr>
              <a:buFont typeface="Arial" panose="020B0604020202020204" pitchFamily="34" charset="0"/>
              <a:buNone/>
              <a:defRPr sz="1800">
                <a:solidFill>
                  <a:schemeClr val="bg1"/>
                </a:solidFill>
              </a:defRPr>
            </a:lvl1pPr>
            <a:lvl2pPr>
              <a:buClr>
                <a:schemeClr val="bg1"/>
              </a:buClr>
              <a:buNone/>
              <a:defRPr sz="1600">
                <a:solidFill>
                  <a:schemeClr val="bg1"/>
                </a:solidFill>
              </a:defRPr>
            </a:lvl2pPr>
          </a:lstStyle>
          <a:p>
            <a:r>
              <a:rPr lang="en-US" dirty="0"/>
              <a:t>Click the picture icon to place a photo. Set the transparency to 80% and adjust for clarity if needed. (Format Picture &gt; Picture Transparency  &gt; set to 80%)</a:t>
            </a:r>
          </a:p>
        </p:txBody>
      </p:sp>
      <p:sp>
        <p:nvSpPr>
          <p:cNvPr id="2" name="Title 1">
            <a:extLst>
              <a:ext uri="{FF2B5EF4-FFF2-40B4-BE49-F238E27FC236}">
                <a16:creationId xmlns:a16="http://schemas.microsoft.com/office/drawing/2014/main" id="{89C43BF5-7ABC-8545-93A0-E4B935C94A2A}"/>
              </a:ext>
            </a:extLst>
          </p:cNvPr>
          <p:cNvSpPr>
            <a:spLocks noGrp="1"/>
          </p:cNvSpPr>
          <p:nvPr>
            <p:ph type="ctrTitle"/>
          </p:nvPr>
        </p:nvSpPr>
        <p:spPr>
          <a:xfrm>
            <a:off x="1524000" y="1122362"/>
            <a:ext cx="9144000" cy="2670173"/>
          </a:xfrm>
        </p:spPr>
        <p:txBody>
          <a:bodyPr anchor="b">
            <a:normAutofit/>
          </a:bodyP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956865-DA59-F342-9854-9679C79E1D1F}"/>
              </a:ext>
            </a:extLst>
          </p:cNvPr>
          <p:cNvSpPr>
            <a:spLocks noGrp="1"/>
          </p:cNvSpPr>
          <p:nvPr>
            <p:ph type="subTitle" idx="1"/>
          </p:nvPr>
        </p:nvSpPr>
        <p:spPr>
          <a:xfrm>
            <a:off x="1524000" y="3929062"/>
            <a:ext cx="9144000" cy="132873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Graphic 9" descr="Legal Aid Disaster Resource Center Logo">
            <a:extLst>
              <a:ext uri="{FF2B5EF4-FFF2-40B4-BE49-F238E27FC236}">
                <a16:creationId xmlns:a16="http://schemas.microsoft.com/office/drawing/2014/main" id="{088B43CC-3055-6549-9B3F-0DD662AE32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68135" y="5521734"/>
            <a:ext cx="3230696" cy="1072331"/>
          </a:xfrm>
          <a:prstGeom prst="rect">
            <a:avLst/>
          </a:prstGeom>
        </p:spPr>
      </p:pic>
      <p:sp>
        <p:nvSpPr>
          <p:cNvPr id="6" name="Picture Placeholder 6">
            <a:extLst>
              <a:ext uri="{FF2B5EF4-FFF2-40B4-BE49-F238E27FC236}">
                <a16:creationId xmlns:a16="http://schemas.microsoft.com/office/drawing/2014/main" id="{920761FE-8B95-7E4E-AC7E-6704470CF1AC}"/>
              </a:ext>
            </a:extLst>
          </p:cNvPr>
          <p:cNvSpPr>
            <a:spLocks noGrp="1"/>
          </p:cNvSpPr>
          <p:nvPr>
            <p:ph type="pic" sz="quarter" idx="14" hasCustomPrompt="1"/>
          </p:nvPr>
        </p:nvSpPr>
        <p:spPr>
          <a:xfrm>
            <a:off x="8377183" y="5488780"/>
            <a:ext cx="3362325" cy="1138238"/>
          </a:xfrm>
        </p:spPr>
        <p:txBody>
          <a:bodyPr anchor="ctr">
            <a:noAutofit/>
          </a:bodyPr>
          <a:lstStyle>
            <a:lvl1pPr marL="0" indent="0" algn="ctr">
              <a:buNone/>
              <a:defRPr sz="1800">
                <a:solidFill>
                  <a:schemeClr val="bg1"/>
                </a:solidFill>
              </a:defRPr>
            </a:lvl1pPr>
          </a:lstStyle>
          <a:p>
            <a:r>
              <a:rPr lang="en-US" dirty="0"/>
              <a:t>Click the picture icon to place your organization’s logo</a:t>
            </a:r>
          </a:p>
        </p:txBody>
      </p:sp>
    </p:spTree>
    <p:extLst>
      <p:ext uri="{BB962C8B-B14F-4D97-AF65-F5344CB8AC3E}">
        <p14:creationId xmlns:p14="http://schemas.microsoft.com/office/powerpoint/2010/main" val="145373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869ACA-AE51-5841-A520-FF4257406D6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13FA75A8-FD20-D540-AF03-CD1AD52210FA}"/>
              </a:ext>
            </a:extLst>
          </p:cNvPr>
          <p:cNvSpPr>
            <a:spLocks noGrp="1"/>
          </p:cNvSpPr>
          <p:nvPr>
            <p:ph type="title"/>
          </p:nvPr>
        </p:nvSpPr>
        <p:spPr>
          <a:xfrm>
            <a:off x="6095999" y="365126"/>
            <a:ext cx="5524499" cy="1110384"/>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1146C8-C3C7-8243-9227-96C1ACC4F046}"/>
              </a:ext>
            </a:extLst>
          </p:cNvPr>
          <p:cNvSpPr>
            <a:spLocks noGrp="1"/>
          </p:cNvSpPr>
          <p:nvPr>
            <p:ph sz="half" idx="1"/>
          </p:nvPr>
        </p:nvSpPr>
        <p:spPr>
          <a:xfrm>
            <a:off x="6095999" y="1825625"/>
            <a:ext cx="5524499"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8E050-8708-F848-94C6-22765D0CFCBC}"/>
              </a:ext>
            </a:extLst>
          </p:cNvPr>
          <p:cNvSpPr>
            <a:spLocks noGrp="1"/>
          </p:cNvSpPr>
          <p:nvPr>
            <p:ph type="dt" sz="half" idx="10"/>
          </p:nvPr>
        </p:nvSpPr>
        <p:spPr/>
        <p:txBody>
          <a:bodyPr/>
          <a:lstStyle>
            <a:lvl1pPr>
              <a:defRPr>
                <a:solidFill>
                  <a:schemeClr val="bg1"/>
                </a:solidFill>
              </a:defRPr>
            </a:lvl1pPr>
          </a:lstStyle>
          <a:p>
            <a:fld id="{EDFB0583-E623-944B-A83C-C3F89BA6D434}" type="datetime1">
              <a:rPr lang="en-US" smtClean="0"/>
              <a:pPr/>
              <a:t>10/14/2020</a:t>
            </a:fld>
            <a:endParaRPr lang="en-US"/>
          </a:p>
        </p:txBody>
      </p:sp>
      <p:sp>
        <p:nvSpPr>
          <p:cNvPr id="6" name="Footer Placeholder 5">
            <a:extLst>
              <a:ext uri="{FF2B5EF4-FFF2-40B4-BE49-F238E27FC236}">
                <a16:creationId xmlns:a16="http://schemas.microsoft.com/office/drawing/2014/main" id="{C5A1B551-E99D-834E-8555-55BB5218E177}"/>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7" name="Slide Number Placeholder 6">
            <a:extLst>
              <a:ext uri="{FF2B5EF4-FFF2-40B4-BE49-F238E27FC236}">
                <a16:creationId xmlns:a16="http://schemas.microsoft.com/office/drawing/2014/main" id="{4F8413F5-976B-1744-AF86-3B699A54144F}"/>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
        <p:nvSpPr>
          <p:cNvPr id="10" name="Picture Placeholder 10">
            <a:extLst>
              <a:ext uri="{FF2B5EF4-FFF2-40B4-BE49-F238E27FC236}">
                <a16:creationId xmlns:a16="http://schemas.microsoft.com/office/drawing/2014/main" id="{A40216E9-4DA3-6C45-A0D9-EDDB001C98DF}"/>
              </a:ext>
            </a:extLst>
          </p:cNvPr>
          <p:cNvSpPr>
            <a:spLocks noGrp="1"/>
          </p:cNvSpPr>
          <p:nvPr>
            <p:ph type="pic" sz="quarter" idx="13" hasCustomPrompt="1"/>
          </p:nvPr>
        </p:nvSpPr>
        <p:spPr>
          <a:xfrm>
            <a:off x="0" y="0"/>
            <a:ext cx="5534025" cy="6219825"/>
          </a:xfrm>
        </p:spPr>
        <p:txBody>
          <a:bodyPr anchor="ctr">
            <a:normAutofit/>
          </a:bodyPr>
          <a:lstStyle>
            <a:lvl1pPr marL="0" indent="0" algn="ctr">
              <a:spcAft>
                <a:spcPts val="600"/>
              </a:spcAft>
              <a:buClr>
                <a:schemeClr val="accent1">
                  <a:lumMod val="60000"/>
                  <a:lumOff val="40000"/>
                </a:schemeClr>
              </a:buClr>
              <a:buFont typeface="+mj-lt"/>
              <a:buNone/>
              <a:defRPr sz="2000">
                <a:solidFill>
                  <a:schemeClr val="accent1"/>
                </a:solidFill>
              </a:defRPr>
            </a:lvl1pPr>
            <a:lvl2pPr marL="685800">
              <a:spcAft>
                <a:spcPts val="600"/>
              </a:spcAft>
              <a:defRPr sz="1800">
                <a:solidFill>
                  <a:schemeClr val="accent1"/>
                </a:solidFill>
              </a:defRPr>
            </a:lvl2pPr>
          </a:lstStyle>
          <a:p>
            <a:r>
              <a:rPr lang="en-US" dirty="0"/>
              <a:t>Click the picture icon </a:t>
            </a:r>
            <a:br>
              <a:rPr lang="en-US" dirty="0"/>
            </a:br>
            <a:r>
              <a:rPr lang="en-US" dirty="0"/>
              <a:t>to place a photo</a:t>
            </a:r>
          </a:p>
        </p:txBody>
      </p:sp>
    </p:spTree>
    <p:extLst>
      <p:ext uri="{BB962C8B-B14F-4D97-AF65-F5344CB8AC3E}">
        <p14:creationId xmlns:p14="http://schemas.microsoft.com/office/powerpoint/2010/main" val="95971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46CB5B-78FA-8143-91A8-5A3D9E3FD3B3}"/>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7F3FD079-C3E5-4B47-AC3F-71C48D5CEB56}"/>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Date Placeholder 2">
            <a:extLst>
              <a:ext uri="{FF2B5EF4-FFF2-40B4-BE49-F238E27FC236}">
                <a16:creationId xmlns:a16="http://schemas.microsoft.com/office/drawing/2014/main" id="{EB9437D3-6274-794E-B976-C28FB17CD39B}"/>
              </a:ext>
            </a:extLst>
          </p:cNvPr>
          <p:cNvSpPr>
            <a:spLocks noGrp="1"/>
          </p:cNvSpPr>
          <p:nvPr>
            <p:ph type="dt" sz="half" idx="10"/>
          </p:nvPr>
        </p:nvSpPr>
        <p:spPr/>
        <p:txBody>
          <a:bodyPr/>
          <a:lstStyle>
            <a:lvl1pPr>
              <a:defRPr>
                <a:solidFill>
                  <a:schemeClr val="bg1"/>
                </a:solidFill>
              </a:defRPr>
            </a:lvl1pPr>
          </a:lstStyle>
          <a:p>
            <a:fld id="{E26E7D5C-FE8B-2247-B4D9-66105A4C6143}" type="datetime1">
              <a:rPr lang="en-US" smtClean="0"/>
              <a:pPr/>
              <a:t>10/14/2020</a:t>
            </a:fld>
            <a:endParaRPr lang="en-US"/>
          </a:p>
        </p:txBody>
      </p:sp>
      <p:sp>
        <p:nvSpPr>
          <p:cNvPr id="4" name="Footer Placeholder 3">
            <a:extLst>
              <a:ext uri="{FF2B5EF4-FFF2-40B4-BE49-F238E27FC236}">
                <a16:creationId xmlns:a16="http://schemas.microsoft.com/office/drawing/2014/main" id="{090B32F9-A7EA-7146-BDAA-0473F36A5ABB}"/>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5" name="Slide Number Placeholder 4">
            <a:extLst>
              <a:ext uri="{FF2B5EF4-FFF2-40B4-BE49-F238E27FC236}">
                <a16:creationId xmlns:a16="http://schemas.microsoft.com/office/drawing/2014/main" id="{22C1F2F7-4C22-9D4C-9139-DFD0F0A855AB}"/>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Tree>
    <p:extLst>
      <p:ext uri="{BB962C8B-B14F-4D97-AF65-F5344CB8AC3E}">
        <p14:creationId xmlns:p14="http://schemas.microsoft.com/office/powerpoint/2010/main" val="340617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A2B7AD-E113-834D-822D-69DAABD6FF82}"/>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Date Placeholder 1">
            <a:extLst>
              <a:ext uri="{FF2B5EF4-FFF2-40B4-BE49-F238E27FC236}">
                <a16:creationId xmlns:a16="http://schemas.microsoft.com/office/drawing/2014/main" id="{438036CF-F0E6-0245-A6D1-9F83A8811DC2}"/>
              </a:ext>
            </a:extLst>
          </p:cNvPr>
          <p:cNvSpPr>
            <a:spLocks noGrp="1"/>
          </p:cNvSpPr>
          <p:nvPr>
            <p:ph type="dt" sz="half" idx="10"/>
          </p:nvPr>
        </p:nvSpPr>
        <p:spPr/>
        <p:txBody>
          <a:bodyPr/>
          <a:lstStyle>
            <a:lvl1pPr>
              <a:defRPr>
                <a:solidFill>
                  <a:schemeClr val="bg1"/>
                </a:solidFill>
              </a:defRPr>
            </a:lvl1pPr>
          </a:lstStyle>
          <a:p>
            <a:fld id="{420B69F4-B1B0-1E4E-93A2-CFA59DD354B2}" type="datetime1">
              <a:rPr lang="en-US" smtClean="0"/>
              <a:pPr/>
              <a:t>10/14/2020</a:t>
            </a:fld>
            <a:endParaRPr lang="en-US"/>
          </a:p>
        </p:txBody>
      </p:sp>
      <p:sp>
        <p:nvSpPr>
          <p:cNvPr id="3" name="Footer Placeholder 2">
            <a:extLst>
              <a:ext uri="{FF2B5EF4-FFF2-40B4-BE49-F238E27FC236}">
                <a16:creationId xmlns:a16="http://schemas.microsoft.com/office/drawing/2014/main" id="{21F2DC7F-5886-5844-9B9C-37E279B67CA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4" name="Slide Number Placeholder 3">
            <a:extLst>
              <a:ext uri="{FF2B5EF4-FFF2-40B4-BE49-F238E27FC236}">
                <a16:creationId xmlns:a16="http://schemas.microsoft.com/office/drawing/2014/main" id="{59715E3A-1E86-3D4E-A30A-7DB15ADCE836}"/>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Tree>
    <p:extLst>
      <p:ext uri="{BB962C8B-B14F-4D97-AF65-F5344CB8AC3E}">
        <p14:creationId xmlns:p14="http://schemas.microsoft.com/office/powerpoint/2010/main" val="1657138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D079-C3E5-4B47-AC3F-71C48D5CEB56}"/>
              </a:ext>
            </a:extLst>
          </p:cNvPr>
          <p:cNvSpPr>
            <a:spLocks noGrp="1"/>
          </p:cNvSpPr>
          <p:nvPr>
            <p:ph type="title"/>
          </p:nvPr>
        </p:nvSpPr>
        <p:spPr>
          <a:xfrm>
            <a:off x="838200" y="1010993"/>
            <a:ext cx="7315200" cy="2149474"/>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B9437D3-6274-794E-B976-C28FB17CD39B}"/>
              </a:ext>
            </a:extLst>
          </p:cNvPr>
          <p:cNvSpPr>
            <a:spLocks noGrp="1"/>
          </p:cNvSpPr>
          <p:nvPr>
            <p:ph type="dt" sz="half" idx="10"/>
          </p:nvPr>
        </p:nvSpPr>
        <p:spPr/>
        <p:txBody>
          <a:bodyPr/>
          <a:lstStyle>
            <a:lvl1pPr>
              <a:defRPr>
                <a:solidFill>
                  <a:schemeClr val="accent1"/>
                </a:solidFill>
              </a:defRPr>
            </a:lvl1pPr>
          </a:lstStyle>
          <a:p>
            <a:fld id="{E26E7D5C-FE8B-2247-B4D9-66105A4C6143}" type="datetime1">
              <a:rPr lang="en-US" smtClean="0"/>
              <a:pPr/>
              <a:t>10/14/2020</a:t>
            </a:fld>
            <a:endParaRPr lang="en-US"/>
          </a:p>
        </p:txBody>
      </p:sp>
      <p:sp>
        <p:nvSpPr>
          <p:cNvPr id="4" name="Footer Placeholder 3">
            <a:extLst>
              <a:ext uri="{FF2B5EF4-FFF2-40B4-BE49-F238E27FC236}">
                <a16:creationId xmlns:a16="http://schemas.microsoft.com/office/drawing/2014/main" id="{090B32F9-A7EA-7146-BDAA-0473F36A5ABB}"/>
              </a:ext>
            </a:extLst>
          </p:cNvPr>
          <p:cNvSpPr>
            <a:spLocks noGrp="1"/>
          </p:cNvSpPr>
          <p:nvPr>
            <p:ph type="ftr" sz="quarter" idx="11"/>
          </p:nvPr>
        </p:nvSpPr>
        <p:spPr/>
        <p:txBody>
          <a:bodyPr/>
          <a:lstStyle>
            <a:lvl1pPr>
              <a:defRPr>
                <a:solidFill>
                  <a:schemeClr val="accent1"/>
                </a:solidFill>
              </a:defRPr>
            </a:lvl1pPr>
          </a:lstStyle>
          <a:p>
            <a:endParaRPr lang="en-US">
              <a:solidFill>
                <a:schemeClr val="accent1"/>
              </a:solidFill>
            </a:endParaRPr>
          </a:p>
        </p:txBody>
      </p:sp>
      <p:sp>
        <p:nvSpPr>
          <p:cNvPr id="5" name="Slide Number Placeholder 4">
            <a:extLst>
              <a:ext uri="{FF2B5EF4-FFF2-40B4-BE49-F238E27FC236}">
                <a16:creationId xmlns:a16="http://schemas.microsoft.com/office/drawing/2014/main" id="{22C1F2F7-4C22-9D4C-9139-DFD0F0A855AB}"/>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accent1"/>
                </a:solidFill>
              </a:defRPr>
            </a:lvl1pPr>
          </a:lstStyle>
          <a:p>
            <a:fld id="{63292989-5821-5B4C-952A-4735D6788B4F}" type="slidenum">
              <a:rPr lang="en-US" smtClean="0"/>
              <a:pPr/>
              <a:t>‹#›</a:t>
            </a:fld>
            <a:endParaRPr lang="en-US"/>
          </a:p>
        </p:txBody>
      </p:sp>
      <p:sp>
        <p:nvSpPr>
          <p:cNvPr id="8" name="Content Placeholder 7">
            <a:extLst>
              <a:ext uri="{FF2B5EF4-FFF2-40B4-BE49-F238E27FC236}">
                <a16:creationId xmlns:a16="http://schemas.microsoft.com/office/drawing/2014/main" id="{B9281194-5523-D74E-8F14-29D05E1F436C}"/>
              </a:ext>
            </a:extLst>
          </p:cNvPr>
          <p:cNvSpPr>
            <a:spLocks noGrp="1"/>
          </p:cNvSpPr>
          <p:nvPr>
            <p:ph sz="quarter" idx="13"/>
          </p:nvPr>
        </p:nvSpPr>
        <p:spPr>
          <a:xfrm>
            <a:off x="838200" y="3160713"/>
            <a:ext cx="10520363" cy="896937"/>
          </a:xfrm>
        </p:spPr>
        <p:txBody>
          <a:bodyPr>
            <a:normAutofit/>
          </a:bodyPr>
          <a:lstStyle>
            <a:lvl1pPr>
              <a:buNone/>
              <a:defRPr sz="2200"/>
            </a:lvl1pPr>
            <a:lvl2pPr>
              <a:buNone/>
              <a:defRPr/>
            </a:lvl2pPr>
          </a:lstStyle>
          <a:p>
            <a:pPr lvl="0"/>
            <a:r>
              <a:rPr lang="en-US"/>
              <a:t>Click to edit Master text styles</a:t>
            </a:r>
          </a:p>
        </p:txBody>
      </p:sp>
      <p:pic>
        <p:nvPicPr>
          <p:cNvPr id="10" name="Graphic 9" descr="Legal Aid Disaster Resource Center Logo">
            <a:extLst>
              <a:ext uri="{FF2B5EF4-FFF2-40B4-BE49-F238E27FC236}">
                <a16:creationId xmlns:a16="http://schemas.microsoft.com/office/drawing/2014/main" id="{A4344F3E-453B-5C47-8FB9-5F1F788585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4737279"/>
            <a:ext cx="3200400" cy="901521"/>
          </a:xfrm>
          <a:prstGeom prst="rect">
            <a:avLst/>
          </a:prstGeom>
        </p:spPr>
      </p:pic>
      <p:sp>
        <p:nvSpPr>
          <p:cNvPr id="7" name="Picture Placeholder 6">
            <a:extLst>
              <a:ext uri="{FF2B5EF4-FFF2-40B4-BE49-F238E27FC236}">
                <a16:creationId xmlns:a16="http://schemas.microsoft.com/office/drawing/2014/main" id="{BFAE6C8C-9328-9D4A-8951-62DE6C25C9FD}"/>
              </a:ext>
            </a:extLst>
          </p:cNvPr>
          <p:cNvSpPr>
            <a:spLocks noGrp="1"/>
          </p:cNvSpPr>
          <p:nvPr>
            <p:ph type="pic" sz="quarter" idx="14" hasCustomPrompt="1"/>
          </p:nvPr>
        </p:nvSpPr>
        <p:spPr>
          <a:xfrm>
            <a:off x="4635500" y="4637881"/>
            <a:ext cx="3362325" cy="1138238"/>
          </a:xfrm>
        </p:spPr>
        <p:txBody>
          <a:bodyPr anchor="ctr">
            <a:noAutofit/>
          </a:bodyPr>
          <a:lstStyle>
            <a:lvl1pPr marL="0" indent="0" algn="ctr">
              <a:buNone/>
              <a:defRPr sz="1800"/>
            </a:lvl1pPr>
          </a:lstStyle>
          <a:p>
            <a:r>
              <a:rPr lang="en-US" dirty="0"/>
              <a:t>Click the picture icon to place your organization’s logo</a:t>
            </a:r>
          </a:p>
        </p:txBody>
      </p:sp>
    </p:spTree>
    <p:extLst>
      <p:ext uri="{BB962C8B-B14F-4D97-AF65-F5344CB8AC3E}">
        <p14:creationId xmlns:p14="http://schemas.microsoft.com/office/powerpoint/2010/main" val="190411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raphic Slid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BF6CAD-17CE-1840-8C0C-FEEECEE3E47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5FE136B4-C87E-AE49-AB4D-CF3190B7E20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3C2AD0-5B9B-1B4A-97AC-F72342247FFD}"/>
              </a:ext>
            </a:extLst>
          </p:cNvPr>
          <p:cNvSpPr>
            <a:spLocks noGrp="1"/>
          </p:cNvSpPr>
          <p:nvPr>
            <p:ph idx="1"/>
          </p:nvPr>
        </p:nvSpPr>
        <p:spPr>
          <a:xfrm>
            <a:off x="838200" y="1825625"/>
            <a:ext cx="10515600" cy="4050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FAA233-172A-1C40-B670-7B72923EFE16}"/>
              </a:ext>
            </a:extLst>
          </p:cNvPr>
          <p:cNvSpPr>
            <a:spLocks noGrp="1"/>
          </p:cNvSpPr>
          <p:nvPr>
            <p:ph type="dt" sz="half" idx="10"/>
          </p:nvPr>
        </p:nvSpPr>
        <p:spPr/>
        <p:txBody>
          <a:bodyPr/>
          <a:lstStyle>
            <a:lvl1pPr>
              <a:defRPr>
                <a:solidFill>
                  <a:schemeClr val="bg1"/>
                </a:solidFill>
              </a:defRPr>
            </a:lvl1pPr>
          </a:lstStyle>
          <a:p>
            <a:fld id="{D9ABE659-BFD1-E746-8EFA-F3EBFD7AED1C}" type="datetime1">
              <a:rPr lang="en-US" smtClean="0"/>
              <a:pPr/>
              <a:t>10/14/2020</a:t>
            </a:fld>
            <a:endParaRPr lang="en-US"/>
          </a:p>
        </p:txBody>
      </p:sp>
      <p:sp>
        <p:nvSpPr>
          <p:cNvPr id="5" name="Footer Placeholder 4">
            <a:extLst>
              <a:ext uri="{FF2B5EF4-FFF2-40B4-BE49-F238E27FC236}">
                <a16:creationId xmlns:a16="http://schemas.microsoft.com/office/drawing/2014/main" id="{C2CAFEC8-4558-0E42-A88B-D5CC140095D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26790579-A287-3746-81B0-C76AFDC312F4}"/>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Tree>
    <p:extLst>
      <p:ext uri="{BB962C8B-B14F-4D97-AF65-F5344CB8AC3E}">
        <p14:creationId xmlns:p14="http://schemas.microsoft.com/office/powerpoint/2010/main" val="348641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ergency Management Cyc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BF6CAD-17CE-1840-8C0C-FEEECEE3E47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4" name="Date Placeholder 3">
            <a:extLst>
              <a:ext uri="{FF2B5EF4-FFF2-40B4-BE49-F238E27FC236}">
                <a16:creationId xmlns:a16="http://schemas.microsoft.com/office/drawing/2014/main" id="{49FAA233-172A-1C40-B670-7B72923EFE16}"/>
              </a:ext>
            </a:extLst>
          </p:cNvPr>
          <p:cNvSpPr>
            <a:spLocks noGrp="1"/>
          </p:cNvSpPr>
          <p:nvPr>
            <p:ph type="dt" sz="half" idx="10"/>
          </p:nvPr>
        </p:nvSpPr>
        <p:spPr/>
        <p:txBody>
          <a:bodyPr/>
          <a:lstStyle>
            <a:lvl1pPr>
              <a:defRPr>
                <a:solidFill>
                  <a:schemeClr val="bg1"/>
                </a:solidFill>
              </a:defRPr>
            </a:lvl1pPr>
          </a:lstStyle>
          <a:p>
            <a:fld id="{D9ABE659-BFD1-E746-8EFA-F3EBFD7AED1C}" type="datetime1">
              <a:rPr lang="en-US" smtClean="0"/>
              <a:pPr/>
              <a:t>10/14/2020</a:t>
            </a:fld>
            <a:endParaRPr lang="en-US"/>
          </a:p>
        </p:txBody>
      </p:sp>
      <p:sp>
        <p:nvSpPr>
          <p:cNvPr id="5" name="Footer Placeholder 4">
            <a:extLst>
              <a:ext uri="{FF2B5EF4-FFF2-40B4-BE49-F238E27FC236}">
                <a16:creationId xmlns:a16="http://schemas.microsoft.com/office/drawing/2014/main" id="{C2CAFEC8-4558-0E42-A88B-D5CC140095D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26790579-A287-3746-81B0-C76AFDC312F4}"/>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pic>
        <p:nvPicPr>
          <p:cNvPr id="13" name="Graphic 12" descr="Circle chart segmendted into four equal shapes representing the Emergency Management Cycle">
            <a:extLst>
              <a:ext uri="{FF2B5EF4-FFF2-40B4-BE49-F238E27FC236}">
                <a16:creationId xmlns:a16="http://schemas.microsoft.com/office/drawing/2014/main" id="{0C2057C9-DAB9-3C46-AF01-73E7A0DC2B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968718" y="1703399"/>
            <a:ext cx="4254564" cy="4254564"/>
          </a:xfrm>
          <a:prstGeom prst="rect">
            <a:avLst/>
          </a:prstGeom>
        </p:spPr>
      </p:pic>
      <p:sp>
        <p:nvSpPr>
          <p:cNvPr id="22" name="Content Placeholder 21">
            <a:extLst>
              <a:ext uri="{FF2B5EF4-FFF2-40B4-BE49-F238E27FC236}">
                <a16:creationId xmlns:a16="http://schemas.microsoft.com/office/drawing/2014/main" id="{B287F821-99FC-1B49-B053-7DF5EFCA86EB}"/>
              </a:ext>
            </a:extLst>
          </p:cNvPr>
          <p:cNvSpPr>
            <a:spLocks noGrp="1"/>
          </p:cNvSpPr>
          <p:nvPr>
            <p:ph sz="quarter" idx="13"/>
          </p:nvPr>
        </p:nvSpPr>
        <p:spPr>
          <a:xfrm>
            <a:off x="1115239" y="3995016"/>
            <a:ext cx="2477332" cy="1541463"/>
          </a:xfrm>
        </p:spPr>
        <p:txBody>
          <a:bodyPr wrap="square">
            <a:noAutofit/>
          </a:bodyPr>
          <a:lstStyle>
            <a:lvl1pPr marL="0" indent="0">
              <a:lnSpc>
                <a:spcPct val="100000"/>
              </a:lnSpc>
              <a:spcBef>
                <a:spcPts val="0"/>
              </a:spcBef>
              <a:buNone/>
              <a:defRPr sz="1800"/>
            </a:lvl1pPr>
          </a:lstStyle>
          <a:p>
            <a:pPr lvl="0"/>
            <a:r>
              <a:rPr lang="en-US" dirty="0"/>
              <a:t>Click to edit Master text styles</a:t>
            </a:r>
          </a:p>
        </p:txBody>
      </p:sp>
      <p:sp>
        <p:nvSpPr>
          <p:cNvPr id="31" name="Content Placeholder-Grey">
            <a:extLst>
              <a:ext uri="{FF2B5EF4-FFF2-40B4-BE49-F238E27FC236}">
                <a16:creationId xmlns:a16="http://schemas.microsoft.com/office/drawing/2014/main" id="{E7960C63-6950-FF4B-8B19-A9EFA75D09B5}"/>
              </a:ext>
            </a:extLst>
          </p:cNvPr>
          <p:cNvSpPr>
            <a:spLocks noGrp="1"/>
          </p:cNvSpPr>
          <p:nvPr>
            <p:ph sz="quarter" idx="19"/>
          </p:nvPr>
        </p:nvSpPr>
        <p:spPr>
          <a:xfrm>
            <a:off x="4158425" y="3783511"/>
            <a:ext cx="1104790" cy="322263"/>
          </a:xfrm>
        </p:spPr>
        <p:txBody>
          <a:bodyPr>
            <a:noAutofit/>
          </a:bodyPr>
          <a:lstStyle>
            <a:lvl1pPr marL="0" indent="0">
              <a:buNone/>
              <a:defRPr sz="1500" b="1">
                <a:solidFill>
                  <a:schemeClr val="bg1"/>
                </a:solidFill>
              </a:defRPr>
            </a:lvl1pPr>
          </a:lstStyle>
          <a:p>
            <a:pPr lvl="0"/>
            <a:r>
              <a:rPr lang="en-US" dirty="0"/>
              <a:t>Click to edit Master text styles</a:t>
            </a:r>
          </a:p>
        </p:txBody>
      </p:sp>
      <p:sp>
        <p:nvSpPr>
          <p:cNvPr id="26" name="Content Placeholder 25">
            <a:extLst>
              <a:ext uri="{FF2B5EF4-FFF2-40B4-BE49-F238E27FC236}">
                <a16:creationId xmlns:a16="http://schemas.microsoft.com/office/drawing/2014/main" id="{137BFA2A-1A43-5E44-9F89-549F1D9B8D21}"/>
              </a:ext>
            </a:extLst>
          </p:cNvPr>
          <p:cNvSpPr>
            <a:spLocks noGrp="1"/>
          </p:cNvSpPr>
          <p:nvPr>
            <p:ph sz="quarter" idx="15"/>
          </p:nvPr>
        </p:nvSpPr>
        <p:spPr>
          <a:xfrm>
            <a:off x="8610600" y="3995016"/>
            <a:ext cx="2459038" cy="1501775"/>
          </a:xfrm>
        </p:spPr>
        <p:txBody>
          <a:bodyPr wrap="square">
            <a:noAutofit/>
          </a:bodyPr>
          <a:lstStyle>
            <a:lvl1pPr marL="0" indent="0">
              <a:lnSpc>
                <a:spcPct val="100000"/>
              </a:lnSpc>
              <a:spcBef>
                <a:spcPts val="0"/>
              </a:spcBef>
              <a:buNone/>
              <a:defRPr sz="1800"/>
            </a:lvl1pPr>
          </a:lstStyle>
          <a:p>
            <a:pPr lvl="0"/>
            <a:r>
              <a:rPr lang="en-US" dirty="0"/>
              <a:t>Click to edit Master text styles</a:t>
            </a:r>
          </a:p>
        </p:txBody>
      </p:sp>
      <p:sp>
        <p:nvSpPr>
          <p:cNvPr id="30" name="Content Placeholder-Red">
            <a:extLst>
              <a:ext uri="{FF2B5EF4-FFF2-40B4-BE49-F238E27FC236}">
                <a16:creationId xmlns:a16="http://schemas.microsoft.com/office/drawing/2014/main" id="{91512466-8AF3-274E-8454-AFF78385FB52}"/>
              </a:ext>
            </a:extLst>
          </p:cNvPr>
          <p:cNvSpPr>
            <a:spLocks noGrp="1"/>
          </p:cNvSpPr>
          <p:nvPr>
            <p:ph sz="quarter" idx="18"/>
          </p:nvPr>
        </p:nvSpPr>
        <p:spPr>
          <a:xfrm>
            <a:off x="5665949" y="5019187"/>
            <a:ext cx="1104790" cy="322263"/>
          </a:xfrm>
        </p:spPr>
        <p:txBody>
          <a:bodyPr>
            <a:noAutofit/>
          </a:bodyPr>
          <a:lstStyle>
            <a:lvl1pPr marL="0" indent="0">
              <a:buNone/>
              <a:defRPr sz="1500" b="1">
                <a:solidFill>
                  <a:schemeClr val="bg1"/>
                </a:solidFill>
              </a:defRPr>
            </a:lvl1pPr>
          </a:lstStyle>
          <a:p>
            <a:pPr lvl="0"/>
            <a:r>
              <a:rPr lang="en-US" dirty="0"/>
              <a:t>Click to edit Master text styles</a:t>
            </a:r>
          </a:p>
        </p:txBody>
      </p:sp>
      <p:sp>
        <p:nvSpPr>
          <p:cNvPr id="24" name="Content Placeholder 23">
            <a:extLst>
              <a:ext uri="{FF2B5EF4-FFF2-40B4-BE49-F238E27FC236}">
                <a16:creationId xmlns:a16="http://schemas.microsoft.com/office/drawing/2014/main" id="{430BE767-B374-7145-BD3C-FCE1EC5A868B}"/>
              </a:ext>
            </a:extLst>
          </p:cNvPr>
          <p:cNvSpPr>
            <a:spLocks noGrp="1"/>
          </p:cNvSpPr>
          <p:nvPr>
            <p:ph sz="quarter" idx="14"/>
          </p:nvPr>
        </p:nvSpPr>
        <p:spPr>
          <a:xfrm>
            <a:off x="8611248" y="1927225"/>
            <a:ext cx="2459037" cy="1501775"/>
          </a:xfrm>
        </p:spPr>
        <p:txBody>
          <a:bodyPr wrap="square">
            <a:noAutofit/>
          </a:bodyPr>
          <a:lstStyle>
            <a:lvl1pPr marL="0" indent="0">
              <a:lnSpc>
                <a:spcPct val="100000"/>
              </a:lnSpc>
              <a:spcBef>
                <a:spcPts val="0"/>
              </a:spcBef>
              <a:buNone/>
              <a:defRPr sz="1800"/>
            </a:lvl1pPr>
          </a:lstStyle>
          <a:p>
            <a:pPr lvl="0"/>
            <a:r>
              <a:rPr lang="en-US" dirty="0"/>
              <a:t>Click to edit Master text styles</a:t>
            </a:r>
          </a:p>
        </p:txBody>
      </p:sp>
      <p:sp>
        <p:nvSpPr>
          <p:cNvPr id="29" name="Content Placeholder-Light Blue">
            <a:extLst>
              <a:ext uri="{FF2B5EF4-FFF2-40B4-BE49-F238E27FC236}">
                <a16:creationId xmlns:a16="http://schemas.microsoft.com/office/drawing/2014/main" id="{2F8CC0EC-6656-FB4A-A3A6-A75D37406FDE}"/>
              </a:ext>
            </a:extLst>
          </p:cNvPr>
          <p:cNvSpPr>
            <a:spLocks noGrp="1"/>
          </p:cNvSpPr>
          <p:nvPr>
            <p:ph sz="quarter" idx="17"/>
          </p:nvPr>
        </p:nvSpPr>
        <p:spPr>
          <a:xfrm>
            <a:off x="6950106" y="3570986"/>
            <a:ext cx="1104790" cy="322263"/>
          </a:xfrm>
        </p:spPr>
        <p:txBody>
          <a:bodyPr>
            <a:noAutofit/>
          </a:bodyPr>
          <a:lstStyle>
            <a:lvl1pPr marL="0" indent="0">
              <a:buNone/>
              <a:defRPr sz="1500" b="1">
                <a:solidFill>
                  <a:schemeClr val="bg1"/>
                </a:solidFill>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3D3C2AD0-5B9B-1B4A-97AC-F72342247FFD}"/>
              </a:ext>
            </a:extLst>
          </p:cNvPr>
          <p:cNvSpPr>
            <a:spLocks noGrp="1"/>
          </p:cNvSpPr>
          <p:nvPr>
            <p:ph idx="1"/>
          </p:nvPr>
        </p:nvSpPr>
        <p:spPr>
          <a:xfrm>
            <a:off x="1121715" y="1927224"/>
            <a:ext cx="2459685" cy="1501775"/>
          </a:xfrm>
        </p:spPr>
        <p:txBody>
          <a:bodyPr wrap="square">
            <a:noAutofit/>
          </a:bodyPr>
          <a:lstStyle>
            <a:lvl1pPr marL="0" indent="0">
              <a:lnSpc>
                <a:spcPct val="100000"/>
              </a:lnSpc>
              <a:spcBef>
                <a:spcPts val="0"/>
              </a:spcBef>
              <a:buNone/>
              <a:defRPr sz="1800"/>
            </a:lvl1pPr>
          </a:lstStyle>
          <a:p>
            <a:pPr lvl="0"/>
            <a:r>
              <a:rPr lang="en-US" dirty="0"/>
              <a:t>Click to edit Master text styles</a:t>
            </a:r>
          </a:p>
        </p:txBody>
      </p:sp>
      <p:sp>
        <p:nvSpPr>
          <p:cNvPr id="28" name="Content Placeholder-Navy">
            <a:extLst>
              <a:ext uri="{FF2B5EF4-FFF2-40B4-BE49-F238E27FC236}">
                <a16:creationId xmlns:a16="http://schemas.microsoft.com/office/drawing/2014/main" id="{B08436F8-9DB8-C042-A6A9-55CDE4F4E53A}"/>
              </a:ext>
            </a:extLst>
          </p:cNvPr>
          <p:cNvSpPr>
            <a:spLocks noGrp="1"/>
          </p:cNvSpPr>
          <p:nvPr>
            <p:ph sz="quarter" idx="16"/>
          </p:nvPr>
        </p:nvSpPr>
        <p:spPr>
          <a:xfrm>
            <a:off x="5241896" y="2288950"/>
            <a:ext cx="1458913" cy="322263"/>
          </a:xfrm>
        </p:spPr>
        <p:txBody>
          <a:bodyPr>
            <a:noAutofit/>
          </a:bodyPr>
          <a:lstStyle>
            <a:lvl1pPr marL="0" indent="0">
              <a:buNone/>
              <a:defRPr sz="1500" b="1">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5FE136B4-C87E-AE49-AB4D-CF3190B7E20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4179844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gal Needs After a Disaster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87A974-04E8-114B-A9C3-7435B4191CCD}"/>
              </a:ext>
              <a:ext uri="{C183D7F6-B498-43B3-948B-1728B52AA6E4}">
                <adec:decorative xmlns:adec="http://schemas.microsoft.com/office/drawing/2017/decorative" val="1"/>
              </a:ext>
            </a:extLst>
          </p:cNvPr>
          <p:cNvSpPr/>
          <p:nvPr userDrawn="1"/>
        </p:nvSpPr>
        <p:spPr>
          <a:xfrm>
            <a:off x="9429491" y="7692"/>
            <a:ext cx="2762508" cy="6857999"/>
          </a:xfrm>
          <a:prstGeom prst="rect">
            <a:avLst/>
          </a:prstGeom>
          <a:solidFill>
            <a:schemeClr val="accent5">
              <a:lumMod val="40000"/>
              <a:lumOff val="60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A47D1D-B1A5-C648-9ED8-52CBA289BFB4}"/>
              </a:ext>
              <a:ext uri="{C183D7F6-B498-43B3-948B-1728B52AA6E4}">
                <adec:decorative xmlns:adec="http://schemas.microsoft.com/office/drawing/2017/decorative" val="1"/>
              </a:ext>
            </a:extLst>
          </p:cNvPr>
          <p:cNvSpPr/>
          <p:nvPr userDrawn="1"/>
        </p:nvSpPr>
        <p:spPr>
          <a:xfrm>
            <a:off x="6664453" y="0"/>
            <a:ext cx="2762508" cy="6857999"/>
          </a:xfrm>
          <a:prstGeom prst="rect">
            <a:avLst/>
          </a:prstGeom>
          <a:solidFill>
            <a:srgbClr val="3077BB"/>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069C44-A6E8-804C-99AD-6083428D07B9}"/>
              </a:ext>
              <a:ext uri="{C183D7F6-B498-43B3-948B-1728B52AA6E4}">
                <adec:decorative xmlns:adec="http://schemas.microsoft.com/office/drawing/2017/decorative" val="1"/>
              </a:ext>
            </a:extLst>
          </p:cNvPr>
          <p:cNvSpPr/>
          <p:nvPr userDrawn="1"/>
        </p:nvSpPr>
        <p:spPr>
          <a:xfrm>
            <a:off x="3900680" y="0"/>
            <a:ext cx="2762508" cy="6857999"/>
          </a:xfrm>
          <a:prstGeom prst="rect">
            <a:avLst/>
          </a:prstGeom>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BF6CAD-17CE-1840-8C0C-FEEECEE3E47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4" name="Date Placeholder 3">
            <a:extLst>
              <a:ext uri="{FF2B5EF4-FFF2-40B4-BE49-F238E27FC236}">
                <a16:creationId xmlns:a16="http://schemas.microsoft.com/office/drawing/2014/main" id="{49FAA233-172A-1C40-B670-7B72923EFE16}"/>
              </a:ext>
            </a:extLst>
          </p:cNvPr>
          <p:cNvSpPr>
            <a:spLocks noGrp="1"/>
          </p:cNvSpPr>
          <p:nvPr>
            <p:ph type="dt" sz="half" idx="10"/>
          </p:nvPr>
        </p:nvSpPr>
        <p:spPr/>
        <p:txBody>
          <a:bodyPr/>
          <a:lstStyle>
            <a:lvl1pPr>
              <a:defRPr>
                <a:solidFill>
                  <a:schemeClr val="bg1"/>
                </a:solidFill>
              </a:defRPr>
            </a:lvl1pPr>
          </a:lstStyle>
          <a:p>
            <a:fld id="{D9ABE659-BFD1-E746-8EFA-F3EBFD7AED1C}" type="datetime1">
              <a:rPr lang="en-US" smtClean="0"/>
              <a:pPr/>
              <a:t>10/14/2020</a:t>
            </a:fld>
            <a:endParaRPr lang="en-US"/>
          </a:p>
        </p:txBody>
      </p:sp>
      <p:sp>
        <p:nvSpPr>
          <p:cNvPr id="5" name="Footer Placeholder 4">
            <a:extLst>
              <a:ext uri="{FF2B5EF4-FFF2-40B4-BE49-F238E27FC236}">
                <a16:creationId xmlns:a16="http://schemas.microsoft.com/office/drawing/2014/main" id="{C2CAFEC8-4558-0E42-A88B-D5CC140095D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26790579-A287-3746-81B0-C76AFDC312F4}"/>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
        <p:nvSpPr>
          <p:cNvPr id="23" name="Content Placeholder 15c">
            <a:extLst>
              <a:ext uri="{FF2B5EF4-FFF2-40B4-BE49-F238E27FC236}">
                <a16:creationId xmlns:a16="http://schemas.microsoft.com/office/drawing/2014/main" id="{4B22E674-6FA3-684C-AD4C-880A0997FC69}"/>
              </a:ext>
            </a:extLst>
          </p:cNvPr>
          <p:cNvSpPr>
            <a:spLocks noGrp="1"/>
          </p:cNvSpPr>
          <p:nvPr>
            <p:ph sz="quarter" idx="18"/>
          </p:nvPr>
        </p:nvSpPr>
        <p:spPr>
          <a:xfrm>
            <a:off x="9587429" y="1313793"/>
            <a:ext cx="2432810" cy="4754122"/>
          </a:xfrm>
        </p:spPr>
        <p:txBody>
          <a:bodyPr>
            <a:normAutofit/>
          </a:bodyPr>
          <a:lstStyle>
            <a:lvl1pPr marL="0" indent="0">
              <a:lnSpc>
                <a:spcPct val="100000"/>
              </a:lnSpc>
              <a:spcBef>
                <a:spcPts val="600"/>
              </a:spcBef>
              <a:buNone/>
              <a:defRPr sz="1100" b="1">
                <a:solidFill>
                  <a:schemeClr val="accent4">
                    <a:lumMod val="75000"/>
                  </a:schemeClr>
                </a:solidFill>
                <a:latin typeface="Arial" panose="020B0604020202020204" pitchFamily="34" charset="0"/>
                <a:cs typeface="Arial" panose="020B0604020202020204" pitchFamily="34" charset="0"/>
              </a:defRPr>
            </a:lvl1pPr>
            <a:lvl2pPr marL="228600" indent="-137160">
              <a:lnSpc>
                <a:spcPct val="100000"/>
              </a:lnSpc>
              <a:spcBef>
                <a:spcPts val="300"/>
              </a:spcBef>
              <a:buClr>
                <a:schemeClr val="accent2"/>
              </a:buClr>
              <a:buFont typeface="System Font Regular"/>
              <a:buChar char="–"/>
              <a:defRPr sz="900" b="0" i="0">
                <a:solidFill>
                  <a:schemeClr val="accent4">
                    <a:lumMod val="75000"/>
                  </a:schemeClr>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
        <p:nvSpPr>
          <p:cNvPr id="24" name="Content Placeholder 2c">
            <a:extLst>
              <a:ext uri="{FF2B5EF4-FFF2-40B4-BE49-F238E27FC236}">
                <a16:creationId xmlns:a16="http://schemas.microsoft.com/office/drawing/2014/main" id="{68930198-953B-E446-BAE2-AE56EC62C69E}"/>
              </a:ext>
            </a:extLst>
          </p:cNvPr>
          <p:cNvSpPr>
            <a:spLocks noGrp="1"/>
          </p:cNvSpPr>
          <p:nvPr>
            <p:ph idx="19" hasCustomPrompt="1"/>
          </p:nvPr>
        </p:nvSpPr>
        <p:spPr>
          <a:xfrm>
            <a:off x="9587598" y="453761"/>
            <a:ext cx="2432811" cy="744424"/>
          </a:xfrm>
        </p:spPr>
        <p:txBody>
          <a:bodyPr>
            <a:noAutofit/>
          </a:bodyPr>
          <a:lstStyle>
            <a:lvl1pPr marL="0" indent="0">
              <a:lnSpc>
                <a:spcPct val="100000"/>
              </a:lnSpc>
              <a:spcBef>
                <a:spcPts val="0"/>
              </a:spcBef>
              <a:buNone/>
              <a:defRPr sz="1800" b="1">
                <a:solidFill>
                  <a:schemeClr val="accent4">
                    <a:lumMod val="75000"/>
                  </a:schemeClr>
                </a:solidFill>
              </a:defRPr>
            </a:lvl1pPr>
            <a:lvl2pPr>
              <a:defRPr sz="1400"/>
            </a:lvl2pPr>
            <a:lvl3pPr>
              <a:defRPr sz="1200"/>
            </a:lvl3pPr>
            <a:lvl4pPr>
              <a:defRPr sz="1200"/>
            </a:lvl4pPr>
            <a:lvl5pPr>
              <a:defRPr sz="1200"/>
            </a:lvl5pPr>
          </a:lstStyle>
          <a:p>
            <a:pPr lvl="0"/>
            <a:r>
              <a:rPr lang="en-US" dirty="0"/>
              <a:t>Click to edit master text styles</a:t>
            </a:r>
          </a:p>
        </p:txBody>
      </p:sp>
      <p:sp>
        <p:nvSpPr>
          <p:cNvPr id="25" name="Content Placeholder 2c">
            <a:extLst>
              <a:ext uri="{FF2B5EF4-FFF2-40B4-BE49-F238E27FC236}">
                <a16:creationId xmlns:a16="http://schemas.microsoft.com/office/drawing/2014/main" id="{49EC3DC4-9DC2-0043-A597-6277643B9B77}"/>
              </a:ext>
            </a:extLst>
          </p:cNvPr>
          <p:cNvSpPr>
            <a:spLocks noGrp="1"/>
          </p:cNvSpPr>
          <p:nvPr>
            <p:ph idx="20" hasCustomPrompt="1"/>
          </p:nvPr>
        </p:nvSpPr>
        <p:spPr>
          <a:xfrm>
            <a:off x="9587598" y="226899"/>
            <a:ext cx="2432641" cy="229784"/>
          </a:xfrm>
        </p:spPr>
        <p:txBody>
          <a:bodyPr>
            <a:noAutofit/>
          </a:bodyPr>
          <a:lstStyle>
            <a:lvl1pPr marL="0" indent="0">
              <a:buNone/>
              <a:defRPr sz="1100" b="1">
                <a:solidFill>
                  <a:schemeClr val="accent4">
                    <a:lumMod val="75000"/>
                  </a:schemeClr>
                </a:solidFill>
              </a:defRPr>
            </a:lvl1pPr>
            <a:lvl2pPr>
              <a:defRPr sz="1400"/>
            </a:lvl2pPr>
            <a:lvl3pPr>
              <a:defRPr sz="1200"/>
            </a:lvl3pPr>
            <a:lvl4pPr>
              <a:defRPr sz="1200"/>
            </a:lvl4pPr>
            <a:lvl5pPr>
              <a:defRPr sz="1200"/>
            </a:lvl5pPr>
          </a:lstStyle>
          <a:p>
            <a:pPr lvl="0"/>
            <a:r>
              <a:rPr lang="en-US" dirty="0"/>
              <a:t>CLICK TO EDIT MASTER TEXT STYLES</a:t>
            </a:r>
          </a:p>
        </p:txBody>
      </p:sp>
      <p:sp>
        <p:nvSpPr>
          <p:cNvPr id="20" name="Content Placeholder 15b">
            <a:extLst>
              <a:ext uri="{FF2B5EF4-FFF2-40B4-BE49-F238E27FC236}">
                <a16:creationId xmlns:a16="http://schemas.microsoft.com/office/drawing/2014/main" id="{9A87292A-8956-AE46-91E6-B78BB948F435}"/>
              </a:ext>
            </a:extLst>
          </p:cNvPr>
          <p:cNvSpPr>
            <a:spLocks noGrp="1"/>
          </p:cNvSpPr>
          <p:nvPr>
            <p:ph sz="quarter" idx="15"/>
          </p:nvPr>
        </p:nvSpPr>
        <p:spPr>
          <a:xfrm>
            <a:off x="6824921" y="1313793"/>
            <a:ext cx="2432810" cy="4754122"/>
          </a:xfrm>
        </p:spPr>
        <p:txBody>
          <a:bodyPr>
            <a:normAutofit/>
          </a:bodyPr>
          <a:lstStyle>
            <a:lvl1pPr marL="0" indent="0">
              <a:lnSpc>
                <a:spcPct val="100000"/>
              </a:lnSpc>
              <a:spcBef>
                <a:spcPts val="600"/>
              </a:spcBef>
              <a:buNone/>
              <a:defRPr sz="1100" b="1">
                <a:solidFill>
                  <a:schemeClr val="bg1"/>
                </a:solidFill>
                <a:latin typeface="Arial" panose="020B0604020202020204" pitchFamily="34" charset="0"/>
                <a:cs typeface="Arial" panose="020B0604020202020204" pitchFamily="34" charset="0"/>
              </a:defRPr>
            </a:lvl1pPr>
            <a:lvl2pPr marL="228600" indent="-137160">
              <a:lnSpc>
                <a:spcPct val="100000"/>
              </a:lnSpc>
              <a:spcBef>
                <a:spcPts val="300"/>
              </a:spcBef>
              <a:buClr>
                <a:schemeClr val="accent2"/>
              </a:buClr>
              <a:buFont typeface="System Font Regular"/>
              <a:buChar char="–"/>
              <a:defRPr sz="900" b="0" i="0">
                <a:solidFill>
                  <a:schemeClr val="bg1"/>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
        <p:nvSpPr>
          <p:cNvPr id="21" name="Content Placeholder 2b">
            <a:extLst>
              <a:ext uri="{FF2B5EF4-FFF2-40B4-BE49-F238E27FC236}">
                <a16:creationId xmlns:a16="http://schemas.microsoft.com/office/drawing/2014/main" id="{834E3DA8-8671-BA46-8A4E-E768836C3DF0}"/>
              </a:ext>
            </a:extLst>
          </p:cNvPr>
          <p:cNvSpPr>
            <a:spLocks noGrp="1"/>
          </p:cNvSpPr>
          <p:nvPr>
            <p:ph idx="16" hasCustomPrompt="1"/>
          </p:nvPr>
        </p:nvSpPr>
        <p:spPr>
          <a:xfrm>
            <a:off x="6825090" y="453761"/>
            <a:ext cx="2432811" cy="744424"/>
          </a:xfrm>
        </p:spPr>
        <p:txBody>
          <a:bodyPr>
            <a:noAutofit/>
          </a:bodyPr>
          <a:lstStyle>
            <a:lvl1pPr marL="0" indent="0">
              <a:lnSpc>
                <a:spcPct val="100000"/>
              </a:lnSpc>
              <a:spcBef>
                <a:spcPts val="0"/>
              </a:spcBef>
              <a:buNone/>
              <a:defRPr sz="1800" b="1">
                <a:solidFill>
                  <a:schemeClr val="bg1"/>
                </a:solidFill>
              </a:defRPr>
            </a:lvl1pPr>
            <a:lvl2pPr>
              <a:defRPr sz="1400"/>
            </a:lvl2pPr>
            <a:lvl3pPr>
              <a:defRPr sz="1200"/>
            </a:lvl3pPr>
            <a:lvl4pPr>
              <a:defRPr sz="1200"/>
            </a:lvl4pPr>
            <a:lvl5pPr>
              <a:defRPr sz="1200"/>
            </a:lvl5pPr>
          </a:lstStyle>
          <a:p>
            <a:pPr lvl="0"/>
            <a:r>
              <a:rPr lang="en-US" dirty="0"/>
              <a:t>Click to edit master text styles</a:t>
            </a:r>
          </a:p>
        </p:txBody>
      </p:sp>
      <p:sp>
        <p:nvSpPr>
          <p:cNvPr id="22" name="Content Placeholder 2b">
            <a:extLst>
              <a:ext uri="{FF2B5EF4-FFF2-40B4-BE49-F238E27FC236}">
                <a16:creationId xmlns:a16="http://schemas.microsoft.com/office/drawing/2014/main" id="{ACE4B5AF-CB84-3242-9E3B-C10378C8BF09}"/>
              </a:ext>
            </a:extLst>
          </p:cNvPr>
          <p:cNvSpPr>
            <a:spLocks noGrp="1"/>
          </p:cNvSpPr>
          <p:nvPr>
            <p:ph idx="17" hasCustomPrompt="1"/>
          </p:nvPr>
        </p:nvSpPr>
        <p:spPr>
          <a:xfrm>
            <a:off x="6825090" y="226899"/>
            <a:ext cx="2432641" cy="229784"/>
          </a:xfrm>
        </p:spPr>
        <p:txBody>
          <a:bodyPr>
            <a:noAutofit/>
          </a:bodyPr>
          <a:lstStyle>
            <a:lvl1pPr marL="0" indent="0">
              <a:buNone/>
              <a:defRPr sz="1100" b="1">
                <a:solidFill>
                  <a:schemeClr val="bg1"/>
                </a:solidFill>
              </a:defRPr>
            </a:lvl1pPr>
            <a:lvl2pPr>
              <a:defRPr sz="1400"/>
            </a:lvl2pPr>
            <a:lvl3pPr>
              <a:defRPr sz="1200"/>
            </a:lvl3pPr>
            <a:lvl4pPr>
              <a:defRPr sz="1200"/>
            </a:lvl4pPr>
            <a:lvl5pPr>
              <a:defRPr sz="1200"/>
            </a:lvl5pPr>
          </a:lstStyle>
          <a:p>
            <a:pPr lvl="0"/>
            <a:r>
              <a:rPr lang="en-US" dirty="0"/>
              <a:t>CLICK TO EDIT MASTER TEXT STYLES</a:t>
            </a:r>
          </a:p>
        </p:txBody>
      </p:sp>
      <p:sp>
        <p:nvSpPr>
          <p:cNvPr id="16" name="Content Placeholder 15">
            <a:extLst>
              <a:ext uri="{FF2B5EF4-FFF2-40B4-BE49-F238E27FC236}">
                <a16:creationId xmlns:a16="http://schemas.microsoft.com/office/drawing/2014/main" id="{CAFA2DFD-3BEA-1247-B72E-BC086EFBE03B}"/>
              </a:ext>
            </a:extLst>
          </p:cNvPr>
          <p:cNvSpPr>
            <a:spLocks noGrp="1"/>
          </p:cNvSpPr>
          <p:nvPr>
            <p:ph sz="quarter" idx="14"/>
          </p:nvPr>
        </p:nvSpPr>
        <p:spPr>
          <a:xfrm>
            <a:off x="4062413" y="1313793"/>
            <a:ext cx="2432810" cy="4754122"/>
          </a:xfrm>
        </p:spPr>
        <p:txBody>
          <a:bodyPr>
            <a:normAutofit/>
          </a:bodyPr>
          <a:lstStyle>
            <a:lvl1pPr marL="0" indent="0">
              <a:lnSpc>
                <a:spcPct val="100000"/>
              </a:lnSpc>
              <a:spcBef>
                <a:spcPts val="600"/>
              </a:spcBef>
              <a:buNone/>
              <a:defRPr sz="1100" b="1">
                <a:solidFill>
                  <a:schemeClr val="bg1"/>
                </a:solidFill>
                <a:latin typeface="Arial" panose="020B0604020202020204" pitchFamily="34" charset="0"/>
                <a:cs typeface="Arial" panose="020B0604020202020204" pitchFamily="34" charset="0"/>
              </a:defRPr>
            </a:lvl1pPr>
            <a:lvl2pPr marL="228600" indent="-137160">
              <a:lnSpc>
                <a:spcPct val="100000"/>
              </a:lnSpc>
              <a:spcBef>
                <a:spcPts val="300"/>
              </a:spcBef>
              <a:buClr>
                <a:schemeClr val="accent2"/>
              </a:buClr>
              <a:buFont typeface="System Font Regular"/>
              <a:buChar char="–"/>
              <a:defRPr sz="900" b="0" i="0">
                <a:solidFill>
                  <a:schemeClr val="bg1"/>
                </a:solidFill>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
        <p:nvSpPr>
          <p:cNvPr id="13" name="Content Placeholder 2">
            <a:extLst>
              <a:ext uri="{FF2B5EF4-FFF2-40B4-BE49-F238E27FC236}">
                <a16:creationId xmlns:a16="http://schemas.microsoft.com/office/drawing/2014/main" id="{04822226-FA2A-544B-A36C-D5FD9833FB5E}"/>
              </a:ext>
            </a:extLst>
          </p:cNvPr>
          <p:cNvSpPr>
            <a:spLocks noGrp="1"/>
          </p:cNvSpPr>
          <p:nvPr>
            <p:ph idx="13" hasCustomPrompt="1"/>
          </p:nvPr>
        </p:nvSpPr>
        <p:spPr>
          <a:xfrm>
            <a:off x="4062582" y="453761"/>
            <a:ext cx="2432811" cy="744424"/>
          </a:xfrm>
        </p:spPr>
        <p:txBody>
          <a:bodyPr>
            <a:noAutofit/>
          </a:bodyPr>
          <a:lstStyle>
            <a:lvl1pPr marL="0" indent="0">
              <a:lnSpc>
                <a:spcPct val="100000"/>
              </a:lnSpc>
              <a:spcBef>
                <a:spcPts val="0"/>
              </a:spcBef>
              <a:buNone/>
              <a:defRPr sz="1800" b="1">
                <a:solidFill>
                  <a:schemeClr val="bg1"/>
                </a:solidFill>
              </a:defRPr>
            </a:lvl1pPr>
            <a:lvl2pPr>
              <a:defRPr sz="1400"/>
            </a:lvl2pPr>
            <a:lvl3pPr>
              <a:defRPr sz="1200"/>
            </a:lvl3pPr>
            <a:lvl4pPr>
              <a:defRPr sz="1200"/>
            </a:lvl4pPr>
            <a:lvl5pPr>
              <a:defRPr sz="1200"/>
            </a:lvl5pPr>
          </a:lstStyle>
          <a:p>
            <a:pPr lvl="0"/>
            <a:r>
              <a:rPr lang="en-US" dirty="0"/>
              <a:t>Click to edit master text styles</a:t>
            </a:r>
          </a:p>
        </p:txBody>
      </p:sp>
      <p:sp>
        <p:nvSpPr>
          <p:cNvPr id="3" name="Content Placeholder 2">
            <a:extLst>
              <a:ext uri="{FF2B5EF4-FFF2-40B4-BE49-F238E27FC236}">
                <a16:creationId xmlns:a16="http://schemas.microsoft.com/office/drawing/2014/main" id="{3D3C2AD0-5B9B-1B4A-97AC-F72342247FFD}"/>
              </a:ext>
            </a:extLst>
          </p:cNvPr>
          <p:cNvSpPr>
            <a:spLocks noGrp="1"/>
          </p:cNvSpPr>
          <p:nvPr>
            <p:ph idx="1" hasCustomPrompt="1"/>
          </p:nvPr>
        </p:nvSpPr>
        <p:spPr>
          <a:xfrm>
            <a:off x="4062582" y="226899"/>
            <a:ext cx="2432641" cy="229784"/>
          </a:xfrm>
        </p:spPr>
        <p:txBody>
          <a:bodyPr>
            <a:noAutofit/>
          </a:bodyPr>
          <a:lstStyle>
            <a:lvl1pPr marL="0" indent="0">
              <a:buNone/>
              <a:defRPr sz="1100" b="1">
                <a:solidFill>
                  <a:schemeClr val="bg1"/>
                </a:solidFill>
              </a:defRPr>
            </a:lvl1pPr>
            <a:lvl2pPr>
              <a:defRPr sz="1400"/>
            </a:lvl2pPr>
            <a:lvl3pPr>
              <a:defRPr sz="1200"/>
            </a:lvl3pPr>
            <a:lvl4pPr>
              <a:defRPr sz="1200"/>
            </a:lvl4pPr>
            <a:lvl5pPr>
              <a:defRPr sz="1200"/>
            </a:lvl5pPr>
          </a:lstStyle>
          <a:p>
            <a:pPr lvl="0"/>
            <a:r>
              <a:rPr lang="en-US" dirty="0"/>
              <a:t>CLICK TO EDIT MASTER TEXT STYLES</a:t>
            </a:r>
          </a:p>
        </p:txBody>
      </p:sp>
      <p:sp>
        <p:nvSpPr>
          <p:cNvPr id="2" name="Title 1">
            <a:extLst>
              <a:ext uri="{FF2B5EF4-FFF2-40B4-BE49-F238E27FC236}">
                <a16:creationId xmlns:a16="http://schemas.microsoft.com/office/drawing/2014/main" id="{5FE136B4-C87E-AE49-AB4D-CF3190B7E20B}"/>
              </a:ext>
            </a:extLst>
          </p:cNvPr>
          <p:cNvSpPr>
            <a:spLocks noGrp="1"/>
          </p:cNvSpPr>
          <p:nvPr>
            <p:ph type="title"/>
          </p:nvPr>
        </p:nvSpPr>
        <p:spPr>
          <a:xfrm>
            <a:off x="292294" y="1"/>
            <a:ext cx="3326005" cy="6212132"/>
          </a:xfrm>
        </p:spPr>
        <p:txBody>
          <a:bodyPr anchor="ctr">
            <a:normAutofit/>
          </a:bodyPr>
          <a:lstStyle>
            <a:lvl1pPr>
              <a:defRPr sz="3200">
                <a:solidFill>
                  <a:schemeClr val="accent1"/>
                </a:solidFill>
              </a:defRPr>
            </a:lvl1pPr>
          </a:lstStyle>
          <a:p>
            <a:r>
              <a:rPr lang="en-US" dirty="0"/>
              <a:t>Click to edit Master title style</a:t>
            </a:r>
          </a:p>
        </p:txBody>
      </p:sp>
      <p:cxnSp>
        <p:nvCxnSpPr>
          <p:cNvPr id="27" name="Straight Connector 26">
            <a:extLst>
              <a:ext uri="{FF2B5EF4-FFF2-40B4-BE49-F238E27FC236}">
                <a16:creationId xmlns:a16="http://schemas.microsoft.com/office/drawing/2014/main" id="{02961535-5B67-314B-8A5A-309BD2995839}"/>
              </a:ext>
            </a:extLst>
          </p:cNvPr>
          <p:cNvCxnSpPr/>
          <p:nvPr userDrawn="1"/>
        </p:nvCxnSpPr>
        <p:spPr>
          <a:xfrm>
            <a:off x="0" y="6212133"/>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40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BF6CAD-17CE-1840-8C0C-FEEECEE3E47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5FE136B4-C87E-AE49-AB4D-CF3190B7E20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3C2AD0-5B9B-1B4A-97AC-F72342247FFD}"/>
              </a:ext>
            </a:extLst>
          </p:cNvPr>
          <p:cNvSpPr>
            <a:spLocks noGrp="1"/>
          </p:cNvSpPr>
          <p:nvPr>
            <p:ph idx="1"/>
          </p:nvPr>
        </p:nvSpPr>
        <p:spPr>
          <a:xfrm>
            <a:off x="838200" y="1825625"/>
            <a:ext cx="10515600" cy="4050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FAA233-172A-1C40-B670-7B72923EFE16}"/>
              </a:ext>
            </a:extLst>
          </p:cNvPr>
          <p:cNvSpPr>
            <a:spLocks noGrp="1"/>
          </p:cNvSpPr>
          <p:nvPr>
            <p:ph type="dt" sz="half" idx="10"/>
          </p:nvPr>
        </p:nvSpPr>
        <p:spPr/>
        <p:txBody>
          <a:bodyPr/>
          <a:lstStyle>
            <a:lvl1pPr>
              <a:defRPr>
                <a:solidFill>
                  <a:schemeClr val="bg1"/>
                </a:solidFill>
              </a:defRPr>
            </a:lvl1pPr>
          </a:lstStyle>
          <a:p>
            <a:fld id="{D9ABE659-BFD1-E746-8EFA-F3EBFD7AED1C}" type="datetime1">
              <a:rPr lang="en-US" smtClean="0"/>
              <a:pPr/>
              <a:t>10/14/2020</a:t>
            </a:fld>
            <a:endParaRPr lang="en-US"/>
          </a:p>
        </p:txBody>
      </p:sp>
      <p:sp>
        <p:nvSpPr>
          <p:cNvPr id="5" name="Footer Placeholder 4">
            <a:extLst>
              <a:ext uri="{FF2B5EF4-FFF2-40B4-BE49-F238E27FC236}">
                <a16:creationId xmlns:a16="http://schemas.microsoft.com/office/drawing/2014/main" id="{C2CAFEC8-4558-0E42-A88B-D5CC140095D1}"/>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26790579-A287-3746-81B0-C76AFDC312F4}"/>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Tree>
    <p:extLst>
      <p:ext uri="{BB962C8B-B14F-4D97-AF65-F5344CB8AC3E}">
        <p14:creationId xmlns:p14="http://schemas.microsoft.com/office/powerpoint/2010/main" val="208079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56DD-1DA3-A74F-A42F-C77C9DC8F345}"/>
              </a:ext>
            </a:extLst>
          </p:cNvPr>
          <p:cNvSpPr>
            <a:spLocks noGrp="1"/>
          </p:cNvSpPr>
          <p:nvPr>
            <p:ph type="title"/>
          </p:nvPr>
        </p:nvSpPr>
        <p:spPr>
          <a:xfrm>
            <a:off x="831850" y="655093"/>
            <a:ext cx="10515600" cy="5363569"/>
          </a:xfrm>
        </p:spPr>
        <p:txBody>
          <a:bodyPr anchor="ctr">
            <a:normAutofit/>
          </a:bodyPr>
          <a:lstStyle>
            <a:lvl1pPr algn="ctr">
              <a:defRPr sz="48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7CA132F-4C7A-FC46-B65F-3CC163B59271}"/>
              </a:ext>
            </a:extLst>
          </p:cNvPr>
          <p:cNvSpPr>
            <a:spLocks noGrp="1"/>
          </p:cNvSpPr>
          <p:nvPr>
            <p:ph type="dt" sz="half" idx="10"/>
          </p:nvPr>
        </p:nvSpPr>
        <p:spPr/>
        <p:txBody>
          <a:bodyPr/>
          <a:lstStyle>
            <a:lvl1pPr>
              <a:defRPr>
                <a:solidFill>
                  <a:schemeClr val="bg1"/>
                </a:solidFill>
              </a:defRPr>
            </a:lvl1pPr>
          </a:lstStyle>
          <a:p>
            <a:fld id="{BE116171-75D3-024A-85D5-D4C9DB16F3E3}" type="datetime1">
              <a:rPr lang="en-US" smtClean="0"/>
              <a:pPr/>
              <a:t>10/14/2020</a:t>
            </a:fld>
            <a:endParaRPr lang="en-US"/>
          </a:p>
        </p:txBody>
      </p:sp>
      <p:sp>
        <p:nvSpPr>
          <p:cNvPr id="5" name="Footer Placeholder 4">
            <a:extLst>
              <a:ext uri="{FF2B5EF4-FFF2-40B4-BE49-F238E27FC236}">
                <a16:creationId xmlns:a16="http://schemas.microsoft.com/office/drawing/2014/main" id="{6C8C1061-9C01-1843-A9F1-87BC55B5D202}"/>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6" name="Slide Number Placeholder 5">
            <a:extLst>
              <a:ext uri="{FF2B5EF4-FFF2-40B4-BE49-F238E27FC236}">
                <a16:creationId xmlns:a16="http://schemas.microsoft.com/office/drawing/2014/main" id="{AB65E5DF-2969-2F4B-BB4B-E6BDD8F4293E}"/>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Tree>
    <p:extLst>
      <p:ext uri="{BB962C8B-B14F-4D97-AF65-F5344CB8AC3E}">
        <p14:creationId xmlns:p14="http://schemas.microsoft.com/office/powerpoint/2010/main" val="59210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156DD-1DA3-A74F-A42F-C77C9DC8F345}"/>
              </a:ext>
            </a:extLst>
          </p:cNvPr>
          <p:cNvSpPr>
            <a:spLocks noGrp="1"/>
          </p:cNvSpPr>
          <p:nvPr>
            <p:ph type="title"/>
          </p:nvPr>
        </p:nvSpPr>
        <p:spPr>
          <a:xfrm>
            <a:off x="831850" y="655093"/>
            <a:ext cx="10515600" cy="5363569"/>
          </a:xfrm>
        </p:spPr>
        <p:txBody>
          <a:bodyPr anchor="ctr">
            <a:normAutofit/>
          </a:bodyPr>
          <a:lstStyle>
            <a:lvl1pPr algn="ctr">
              <a:defRPr sz="4800">
                <a:solidFill>
                  <a:schemeClr val="accent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7CA132F-4C7A-FC46-B65F-3CC163B59271}"/>
              </a:ext>
            </a:extLst>
          </p:cNvPr>
          <p:cNvSpPr>
            <a:spLocks noGrp="1"/>
          </p:cNvSpPr>
          <p:nvPr>
            <p:ph type="dt" sz="half" idx="10"/>
          </p:nvPr>
        </p:nvSpPr>
        <p:spPr/>
        <p:txBody>
          <a:bodyPr/>
          <a:lstStyle>
            <a:lvl1pPr>
              <a:defRPr>
                <a:solidFill>
                  <a:schemeClr val="accent1"/>
                </a:solidFill>
              </a:defRPr>
            </a:lvl1pPr>
          </a:lstStyle>
          <a:p>
            <a:fld id="{BE116171-75D3-024A-85D5-D4C9DB16F3E3}" type="datetime1">
              <a:rPr lang="en-US" smtClean="0"/>
              <a:pPr/>
              <a:t>10/14/2020</a:t>
            </a:fld>
            <a:endParaRPr lang="en-US"/>
          </a:p>
        </p:txBody>
      </p:sp>
      <p:sp>
        <p:nvSpPr>
          <p:cNvPr id="5" name="Footer Placeholder 4">
            <a:extLst>
              <a:ext uri="{FF2B5EF4-FFF2-40B4-BE49-F238E27FC236}">
                <a16:creationId xmlns:a16="http://schemas.microsoft.com/office/drawing/2014/main" id="{6C8C1061-9C01-1843-A9F1-87BC55B5D202}"/>
              </a:ext>
            </a:extLst>
          </p:cNvPr>
          <p:cNvSpPr>
            <a:spLocks noGrp="1"/>
          </p:cNvSpPr>
          <p:nvPr>
            <p:ph type="ftr" sz="quarter" idx="11"/>
          </p:nvPr>
        </p:nvSpPr>
        <p:spPr/>
        <p:txBody>
          <a:bodyPr/>
          <a:lstStyle>
            <a:lvl1pPr>
              <a:defRPr>
                <a:solidFill>
                  <a:schemeClr val="accent1"/>
                </a:solidFill>
              </a:defRPr>
            </a:lvl1pPr>
          </a:lstStyle>
          <a:p>
            <a:endParaRPr lang="en-US" dirty="0">
              <a:solidFill>
                <a:schemeClr val="accent1"/>
              </a:solidFill>
            </a:endParaRPr>
          </a:p>
        </p:txBody>
      </p:sp>
      <p:sp>
        <p:nvSpPr>
          <p:cNvPr id="6" name="Slide Number Placeholder 5">
            <a:extLst>
              <a:ext uri="{FF2B5EF4-FFF2-40B4-BE49-F238E27FC236}">
                <a16:creationId xmlns:a16="http://schemas.microsoft.com/office/drawing/2014/main" id="{AB65E5DF-2969-2F4B-BB4B-E6BDD8F4293E}"/>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accent1"/>
                </a:solidFill>
              </a:defRPr>
            </a:lvl1pPr>
          </a:lstStyle>
          <a:p>
            <a:fld id="{63292989-5821-5B4C-952A-4735D6788B4F}" type="slidenum">
              <a:rPr lang="en-US" smtClean="0"/>
              <a:pPr/>
              <a:t>‹#›</a:t>
            </a:fld>
            <a:endParaRPr lang="en-US"/>
          </a:p>
        </p:txBody>
      </p:sp>
    </p:spTree>
    <p:extLst>
      <p:ext uri="{BB962C8B-B14F-4D97-AF65-F5344CB8AC3E}">
        <p14:creationId xmlns:p14="http://schemas.microsoft.com/office/powerpoint/2010/main" val="231236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7B418-1C2A-5D40-A480-E062A4A49301}"/>
              </a:ext>
              <a:ext uri="{C183D7F6-B498-43B3-948B-1728B52AA6E4}">
                <adec:decorative xmlns:adec="http://schemas.microsoft.com/office/drawing/2017/decorative" val="1"/>
              </a:ext>
            </a:extLst>
          </p:cNvPr>
          <p:cNvSpPr/>
          <p:nvPr userDrawn="1"/>
        </p:nvSpPr>
        <p:spPr>
          <a:xfrm>
            <a:off x="6643687" y="0"/>
            <a:ext cx="5545265"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869ACA-AE51-5841-A520-FF4257406D6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13FA75A8-FD20-D540-AF03-CD1AD52210FA}"/>
              </a:ext>
            </a:extLst>
          </p:cNvPr>
          <p:cNvSpPr>
            <a:spLocks noGrp="1"/>
          </p:cNvSpPr>
          <p:nvPr>
            <p:ph type="title"/>
          </p:nvPr>
        </p:nvSpPr>
        <p:spPr>
          <a:xfrm>
            <a:off x="838200" y="365126"/>
            <a:ext cx="5181600" cy="1110384"/>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1146C8-C3C7-8243-9227-96C1ACC4F046}"/>
              </a:ext>
            </a:extLst>
          </p:cNvPr>
          <p:cNvSpPr>
            <a:spLocks noGrp="1"/>
          </p:cNvSpPr>
          <p:nvPr>
            <p:ph sz="half" idx="1"/>
          </p:nvPr>
        </p:nvSpPr>
        <p:spPr>
          <a:xfrm>
            <a:off x="838200" y="1825625"/>
            <a:ext cx="5181600"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8E050-8708-F848-94C6-22765D0CFCBC}"/>
              </a:ext>
            </a:extLst>
          </p:cNvPr>
          <p:cNvSpPr>
            <a:spLocks noGrp="1"/>
          </p:cNvSpPr>
          <p:nvPr>
            <p:ph type="dt" sz="half" idx="10"/>
          </p:nvPr>
        </p:nvSpPr>
        <p:spPr/>
        <p:txBody>
          <a:bodyPr/>
          <a:lstStyle>
            <a:lvl1pPr>
              <a:defRPr>
                <a:solidFill>
                  <a:schemeClr val="bg1"/>
                </a:solidFill>
              </a:defRPr>
            </a:lvl1pPr>
          </a:lstStyle>
          <a:p>
            <a:fld id="{EDFB0583-E623-944B-A83C-C3F89BA6D434}" type="datetime1">
              <a:rPr lang="en-US" smtClean="0"/>
              <a:pPr/>
              <a:t>10/14/2020</a:t>
            </a:fld>
            <a:endParaRPr lang="en-US"/>
          </a:p>
        </p:txBody>
      </p:sp>
      <p:sp>
        <p:nvSpPr>
          <p:cNvPr id="6" name="Footer Placeholder 5">
            <a:extLst>
              <a:ext uri="{FF2B5EF4-FFF2-40B4-BE49-F238E27FC236}">
                <a16:creationId xmlns:a16="http://schemas.microsoft.com/office/drawing/2014/main" id="{C5A1B551-E99D-834E-8555-55BB5218E177}"/>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7" name="Slide Number Placeholder 6">
            <a:extLst>
              <a:ext uri="{FF2B5EF4-FFF2-40B4-BE49-F238E27FC236}">
                <a16:creationId xmlns:a16="http://schemas.microsoft.com/office/drawing/2014/main" id="{4F8413F5-976B-1744-AF86-3B699A54144F}"/>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
        <p:nvSpPr>
          <p:cNvPr id="10" name="Content Placeholder 9">
            <a:extLst>
              <a:ext uri="{FF2B5EF4-FFF2-40B4-BE49-F238E27FC236}">
                <a16:creationId xmlns:a16="http://schemas.microsoft.com/office/drawing/2014/main" id="{47533371-846E-C044-BD3E-99CDE12D194E}"/>
              </a:ext>
            </a:extLst>
          </p:cNvPr>
          <p:cNvSpPr>
            <a:spLocks noGrp="1"/>
          </p:cNvSpPr>
          <p:nvPr>
            <p:ph sz="quarter" idx="13"/>
          </p:nvPr>
        </p:nvSpPr>
        <p:spPr>
          <a:xfrm>
            <a:off x="7215188" y="1825625"/>
            <a:ext cx="4500562" cy="403225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282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7B418-1C2A-5D40-A480-E062A4A49301}"/>
              </a:ext>
              <a:ext uri="{C183D7F6-B498-43B3-948B-1728B52AA6E4}">
                <adec:decorative xmlns:adec="http://schemas.microsoft.com/office/drawing/2017/decorative" val="1"/>
              </a:ext>
            </a:extLst>
          </p:cNvPr>
          <p:cNvSpPr/>
          <p:nvPr userDrawn="1"/>
        </p:nvSpPr>
        <p:spPr>
          <a:xfrm>
            <a:off x="6657975" y="0"/>
            <a:ext cx="5530978"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869ACA-AE51-5841-A520-FF4257406D6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13FA75A8-FD20-D540-AF03-CD1AD52210FA}"/>
              </a:ext>
            </a:extLst>
          </p:cNvPr>
          <p:cNvSpPr>
            <a:spLocks noGrp="1"/>
          </p:cNvSpPr>
          <p:nvPr>
            <p:ph type="title"/>
          </p:nvPr>
        </p:nvSpPr>
        <p:spPr>
          <a:xfrm>
            <a:off x="838200" y="365126"/>
            <a:ext cx="5181600" cy="1110384"/>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1146C8-C3C7-8243-9227-96C1ACC4F046}"/>
              </a:ext>
            </a:extLst>
          </p:cNvPr>
          <p:cNvSpPr>
            <a:spLocks noGrp="1"/>
          </p:cNvSpPr>
          <p:nvPr>
            <p:ph sz="half" idx="1"/>
          </p:nvPr>
        </p:nvSpPr>
        <p:spPr>
          <a:xfrm>
            <a:off x="838200" y="1825625"/>
            <a:ext cx="5181600"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8E050-8708-F848-94C6-22765D0CFCBC}"/>
              </a:ext>
            </a:extLst>
          </p:cNvPr>
          <p:cNvSpPr>
            <a:spLocks noGrp="1"/>
          </p:cNvSpPr>
          <p:nvPr>
            <p:ph type="dt" sz="half" idx="10"/>
          </p:nvPr>
        </p:nvSpPr>
        <p:spPr/>
        <p:txBody>
          <a:bodyPr/>
          <a:lstStyle>
            <a:lvl1pPr>
              <a:defRPr>
                <a:solidFill>
                  <a:schemeClr val="bg1"/>
                </a:solidFill>
              </a:defRPr>
            </a:lvl1pPr>
          </a:lstStyle>
          <a:p>
            <a:fld id="{EDFB0583-E623-944B-A83C-C3F89BA6D434}" type="datetime1">
              <a:rPr lang="en-US" smtClean="0"/>
              <a:pPr/>
              <a:t>10/14/2020</a:t>
            </a:fld>
            <a:endParaRPr lang="en-US"/>
          </a:p>
        </p:txBody>
      </p:sp>
      <p:sp>
        <p:nvSpPr>
          <p:cNvPr id="6" name="Footer Placeholder 5">
            <a:extLst>
              <a:ext uri="{FF2B5EF4-FFF2-40B4-BE49-F238E27FC236}">
                <a16:creationId xmlns:a16="http://schemas.microsoft.com/office/drawing/2014/main" id="{C5A1B551-E99D-834E-8555-55BB5218E177}"/>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11" name="Picture Placeholder 10">
            <a:extLst>
              <a:ext uri="{FF2B5EF4-FFF2-40B4-BE49-F238E27FC236}">
                <a16:creationId xmlns:a16="http://schemas.microsoft.com/office/drawing/2014/main" id="{7014FA03-984D-5042-9750-6AFDFEC4E166}"/>
              </a:ext>
            </a:extLst>
          </p:cNvPr>
          <p:cNvSpPr>
            <a:spLocks noGrp="1"/>
          </p:cNvSpPr>
          <p:nvPr>
            <p:ph type="pic" sz="quarter" idx="13" hasCustomPrompt="1"/>
          </p:nvPr>
        </p:nvSpPr>
        <p:spPr>
          <a:xfrm>
            <a:off x="6657975" y="0"/>
            <a:ext cx="5534025" cy="6857999"/>
          </a:xfrm>
        </p:spPr>
        <p:txBody>
          <a:bodyPr anchor="ctr">
            <a:normAutofit/>
          </a:bodyPr>
          <a:lstStyle>
            <a:lvl1pPr marL="365760" indent="0" algn="l">
              <a:spcAft>
                <a:spcPts val="600"/>
              </a:spcAft>
              <a:buClr>
                <a:schemeClr val="accent1">
                  <a:lumMod val="60000"/>
                  <a:lumOff val="40000"/>
                </a:schemeClr>
              </a:buClr>
              <a:buFont typeface="+mj-lt"/>
              <a:buNone/>
              <a:defRPr sz="2000">
                <a:solidFill>
                  <a:schemeClr val="bg1"/>
                </a:solidFill>
              </a:defRPr>
            </a:lvl1pPr>
            <a:lvl2pPr marL="685800">
              <a:spcAft>
                <a:spcPts val="600"/>
              </a:spcAft>
              <a:defRPr sz="1800">
                <a:solidFill>
                  <a:schemeClr val="bg1"/>
                </a:solidFill>
              </a:defRPr>
            </a:lvl2pPr>
          </a:lstStyle>
          <a:p>
            <a:r>
              <a:rPr lang="en-US" dirty="0"/>
              <a:t>Click the picture icon to place a photo. Then, set the transparency to 80% and adjust for clarity if needed. (Format Picture &gt; Picture Transparency  &gt; set to 80%)</a:t>
            </a:r>
          </a:p>
        </p:txBody>
      </p:sp>
      <p:sp>
        <p:nvSpPr>
          <p:cNvPr id="7" name="Slide Number Placeholder 6">
            <a:extLst>
              <a:ext uri="{FF2B5EF4-FFF2-40B4-BE49-F238E27FC236}">
                <a16:creationId xmlns:a16="http://schemas.microsoft.com/office/drawing/2014/main" id="{4F8413F5-976B-1744-AF86-3B699A54144F}"/>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Tree>
    <p:extLst>
      <p:ext uri="{BB962C8B-B14F-4D97-AF65-F5344CB8AC3E}">
        <p14:creationId xmlns:p14="http://schemas.microsoft.com/office/powerpoint/2010/main" val="353229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869ACA-AE51-5841-A520-FF4257406D6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13FA75A8-FD20-D540-AF03-CD1AD52210FA}"/>
              </a:ext>
            </a:extLst>
          </p:cNvPr>
          <p:cNvSpPr>
            <a:spLocks noGrp="1"/>
          </p:cNvSpPr>
          <p:nvPr>
            <p:ph type="title"/>
          </p:nvPr>
        </p:nvSpPr>
        <p:spPr>
          <a:xfrm>
            <a:off x="838200" y="365126"/>
            <a:ext cx="5181600" cy="1110384"/>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1146C8-C3C7-8243-9227-96C1ACC4F046}"/>
              </a:ext>
            </a:extLst>
          </p:cNvPr>
          <p:cNvSpPr>
            <a:spLocks noGrp="1"/>
          </p:cNvSpPr>
          <p:nvPr>
            <p:ph sz="half" idx="1"/>
          </p:nvPr>
        </p:nvSpPr>
        <p:spPr>
          <a:xfrm>
            <a:off x="838200" y="1825625"/>
            <a:ext cx="5181600"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8E050-8708-F848-94C6-22765D0CFCBC}"/>
              </a:ext>
            </a:extLst>
          </p:cNvPr>
          <p:cNvSpPr>
            <a:spLocks noGrp="1"/>
          </p:cNvSpPr>
          <p:nvPr>
            <p:ph type="dt" sz="half" idx="10"/>
          </p:nvPr>
        </p:nvSpPr>
        <p:spPr/>
        <p:txBody>
          <a:bodyPr/>
          <a:lstStyle>
            <a:lvl1pPr>
              <a:defRPr>
                <a:solidFill>
                  <a:schemeClr val="bg1"/>
                </a:solidFill>
              </a:defRPr>
            </a:lvl1pPr>
          </a:lstStyle>
          <a:p>
            <a:fld id="{EDFB0583-E623-944B-A83C-C3F89BA6D434}" type="datetime1">
              <a:rPr lang="en-US" smtClean="0"/>
              <a:pPr/>
              <a:t>10/14/2020</a:t>
            </a:fld>
            <a:endParaRPr lang="en-US"/>
          </a:p>
        </p:txBody>
      </p:sp>
      <p:sp>
        <p:nvSpPr>
          <p:cNvPr id="6" name="Footer Placeholder 5">
            <a:extLst>
              <a:ext uri="{FF2B5EF4-FFF2-40B4-BE49-F238E27FC236}">
                <a16:creationId xmlns:a16="http://schemas.microsoft.com/office/drawing/2014/main" id="{C5A1B551-E99D-834E-8555-55BB5218E177}"/>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7" name="Slide Number Placeholder 6">
            <a:extLst>
              <a:ext uri="{FF2B5EF4-FFF2-40B4-BE49-F238E27FC236}">
                <a16:creationId xmlns:a16="http://schemas.microsoft.com/office/drawing/2014/main" id="{4F8413F5-976B-1744-AF86-3B699A54144F}"/>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
        <p:nvSpPr>
          <p:cNvPr id="10" name="Picture Placeholder 10">
            <a:extLst>
              <a:ext uri="{FF2B5EF4-FFF2-40B4-BE49-F238E27FC236}">
                <a16:creationId xmlns:a16="http://schemas.microsoft.com/office/drawing/2014/main" id="{6A04236F-6797-5A46-96B6-A74A96100A3E}"/>
              </a:ext>
            </a:extLst>
          </p:cNvPr>
          <p:cNvSpPr>
            <a:spLocks noGrp="1"/>
          </p:cNvSpPr>
          <p:nvPr>
            <p:ph type="pic" sz="quarter" idx="13" hasCustomPrompt="1"/>
          </p:nvPr>
        </p:nvSpPr>
        <p:spPr>
          <a:xfrm>
            <a:off x="6657975" y="0"/>
            <a:ext cx="5534025" cy="6212133"/>
          </a:xfrm>
        </p:spPr>
        <p:txBody>
          <a:bodyPr anchor="ctr">
            <a:normAutofit/>
          </a:bodyPr>
          <a:lstStyle>
            <a:lvl1pPr marL="0" indent="0" algn="ctr">
              <a:spcAft>
                <a:spcPts val="600"/>
              </a:spcAft>
              <a:buClr>
                <a:schemeClr val="accent1">
                  <a:lumMod val="60000"/>
                  <a:lumOff val="40000"/>
                </a:schemeClr>
              </a:buClr>
              <a:buFont typeface="+mj-lt"/>
              <a:buNone/>
              <a:defRPr sz="2000">
                <a:solidFill>
                  <a:schemeClr val="accent1"/>
                </a:solidFill>
              </a:defRPr>
            </a:lvl1pPr>
            <a:lvl2pPr marL="685800">
              <a:spcAft>
                <a:spcPts val="600"/>
              </a:spcAft>
              <a:defRPr sz="1800">
                <a:solidFill>
                  <a:schemeClr val="accent1"/>
                </a:solidFill>
              </a:defRPr>
            </a:lvl2pPr>
          </a:lstStyle>
          <a:p>
            <a:r>
              <a:rPr lang="en-US" dirty="0"/>
              <a:t>Click the picture icon </a:t>
            </a:r>
            <a:br>
              <a:rPr lang="en-US" dirty="0"/>
            </a:br>
            <a:r>
              <a:rPr lang="en-US" dirty="0"/>
              <a:t>to place a photo</a:t>
            </a:r>
          </a:p>
        </p:txBody>
      </p:sp>
    </p:spTree>
    <p:extLst>
      <p:ext uri="{BB962C8B-B14F-4D97-AF65-F5344CB8AC3E}">
        <p14:creationId xmlns:p14="http://schemas.microsoft.com/office/powerpoint/2010/main" val="57827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7B418-1C2A-5D40-A480-E062A4A49301}"/>
              </a:ext>
              <a:ext uri="{C183D7F6-B498-43B3-948B-1728B52AA6E4}">
                <adec:decorative xmlns:adec="http://schemas.microsoft.com/office/drawing/2017/decorative" val="1"/>
              </a:ext>
            </a:extLst>
          </p:cNvPr>
          <p:cNvSpPr/>
          <p:nvPr userDrawn="1"/>
        </p:nvSpPr>
        <p:spPr>
          <a:xfrm>
            <a:off x="0" y="0"/>
            <a:ext cx="5545265"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869ACA-AE51-5841-A520-FF4257406D6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13FA75A8-FD20-D540-AF03-CD1AD52210FA}"/>
              </a:ext>
            </a:extLst>
          </p:cNvPr>
          <p:cNvSpPr>
            <a:spLocks noGrp="1"/>
          </p:cNvSpPr>
          <p:nvPr>
            <p:ph type="title"/>
          </p:nvPr>
        </p:nvSpPr>
        <p:spPr>
          <a:xfrm>
            <a:off x="6095999" y="365126"/>
            <a:ext cx="5524499" cy="1110384"/>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1146C8-C3C7-8243-9227-96C1ACC4F046}"/>
              </a:ext>
            </a:extLst>
          </p:cNvPr>
          <p:cNvSpPr>
            <a:spLocks noGrp="1"/>
          </p:cNvSpPr>
          <p:nvPr>
            <p:ph sz="half" idx="1"/>
          </p:nvPr>
        </p:nvSpPr>
        <p:spPr>
          <a:xfrm>
            <a:off x="6095999" y="1825625"/>
            <a:ext cx="5524499"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8E050-8708-F848-94C6-22765D0CFCBC}"/>
              </a:ext>
            </a:extLst>
          </p:cNvPr>
          <p:cNvSpPr>
            <a:spLocks noGrp="1"/>
          </p:cNvSpPr>
          <p:nvPr>
            <p:ph type="dt" sz="half" idx="10"/>
          </p:nvPr>
        </p:nvSpPr>
        <p:spPr/>
        <p:txBody>
          <a:bodyPr/>
          <a:lstStyle>
            <a:lvl1pPr>
              <a:defRPr>
                <a:solidFill>
                  <a:schemeClr val="bg1"/>
                </a:solidFill>
              </a:defRPr>
            </a:lvl1pPr>
          </a:lstStyle>
          <a:p>
            <a:fld id="{EDFB0583-E623-944B-A83C-C3F89BA6D434}" type="datetime1">
              <a:rPr lang="en-US" smtClean="0"/>
              <a:pPr/>
              <a:t>10/14/2020</a:t>
            </a:fld>
            <a:endParaRPr lang="en-US"/>
          </a:p>
        </p:txBody>
      </p:sp>
      <p:sp>
        <p:nvSpPr>
          <p:cNvPr id="6" name="Footer Placeholder 5">
            <a:extLst>
              <a:ext uri="{FF2B5EF4-FFF2-40B4-BE49-F238E27FC236}">
                <a16:creationId xmlns:a16="http://schemas.microsoft.com/office/drawing/2014/main" id="{C5A1B551-E99D-834E-8555-55BB5218E177}"/>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7" name="Slide Number Placeholder 6">
            <a:extLst>
              <a:ext uri="{FF2B5EF4-FFF2-40B4-BE49-F238E27FC236}">
                <a16:creationId xmlns:a16="http://schemas.microsoft.com/office/drawing/2014/main" id="{4F8413F5-976B-1744-AF86-3B699A54144F}"/>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
        <p:nvSpPr>
          <p:cNvPr id="10" name="Content Placeholder 9">
            <a:extLst>
              <a:ext uri="{FF2B5EF4-FFF2-40B4-BE49-F238E27FC236}">
                <a16:creationId xmlns:a16="http://schemas.microsoft.com/office/drawing/2014/main" id="{47533371-846E-C044-BD3E-99CDE12D194E}"/>
              </a:ext>
            </a:extLst>
          </p:cNvPr>
          <p:cNvSpPr>
            <a:spLocks noGrp="1"/>
          </p:cNvSpPr>
          <p:nvPr>
            <p:ph sz="quarter" idx="13"/>
          </p:nvPr>
        </p:nvSpPr>
        <p:spPr>
          <a:xfrm>
            <a:off x="571501" y="1825625"/>
            <a:ext cx="4500562" cy="403225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76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227B418-1C2A-5D40-A480-E062A4A49301}"/>
              </a:ext>
              <a:ext uri="{C183D7F6-B498-43B3-948B-1728B52AA6E4}">
                <adec:decorative xmlns:adec="http://schemas.microsoft.com/office/drawing/2017/decorative" val="1"/>
              </a:ext>
            </a:extLst>
          </p:cNvPr>
          <p:cNvSpPr/>
          <p:nvPr userDrawn="1"/>
        </p:nvSpPr>
        <p:spPr>
          <a:xfrm>
            <a:off x="0" y="0"/>
            <a:ext cx="5545265"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869ACA-AE51-5841-A520-FF4257406D6A}"/>
              </a:ext>
              <a:ext uri="{C183D7F6-B498-43B3-948B-1728B52AA6E4}">
                <adec:decorative xmlns:adec="http://schemas.microsoft.com/office/drawing/2017/decorative" val="1"/>
              </a:ext>
            </a:extLst>
          </p:cNvPr>
          <p:cNvSpPr/>
          <p:nvPr userDrawn="1"/>
        </p:nvSpPr>
        <p:spPr>
          <a:xfrm>
            <a:off x="1" y="6212133"/>
            <a:ext cx="12188952" cy="64586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noFill/>
                </a:ln>
                <a:solidFill>
                  <a:srgbClr val="2D2F85"/>
                </a:solidFill>
              </a:rPr>
              <a:t>z</a:t>
            </a:r>
          </a:p>
        </p:txBody>
      </p:sp>
      <p:sp>
        <p:nvSpPr>
          <p:cNvPr id="2" name="Title 1">
            <a:extLst>
              <a:ext uri="{FF2B5EF4-FFF2-40B4-BE49-F238E27FC236}">
                <a16:creationId xmlns:a16="http://schemas.microsoft.com/office/drawing/2014/main" id="{13FA75A8-FD20-D540-AF03-CD1AD52210FA}"/>
              </a:ext>
            </a:extLst>
          </p:cNvPr>
          <p:cNvSpPr>
            <a:spLocks noGrp="1"/>
          </p:cNvSpPr>
          <p:nvPr>
            <p:ph type="title"/>
          </p:nvPr>
        </p:nvSpPr>
        <p:spPr>
          <a:xfrm>
            <a:off x="6095999" y="365126"/>
            <a:ext cx="5524499" cy="1110384"/>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1146C8-C3C7-8243-9227-96C1ACC4F046}"/>
              </a:ext>
            </a:extLst>
          </p:cNvPr>
          <p:cNvSpPr>
            <a:spLocks noGrp="1"/>
          </p:cNvSpPr>
          <p:nvPr>
            <p:ph sz="half" idx="1"/>
          </p:nvPr>
        </p:nvSpPr>
        <p:spPr>
          <a:xfrm>
            <a:off x="6095999" y="1825625"/>
            <a:ext cx="5524499"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78E050-8708-F848-94C6-22765D0CFCBC}"/>
              </a:ext>
            </a:extLst>
          </p:cNvPr>
          <p:cNvSpPr>
            <a:spLocks noGrp="1"/>
          </p:cNvSpPr>
          <p:nvPr>
            <p:ph type="dt" sz="half" idx="10"/>
          </p:nvPr>
        </p:nvSpPr>
        <p:spPr/>
        <p:txBody>
          <a:bodyPr/>
          <a:lstStyle>
            <a:lvl1pPr>
              <a:defRPr>
                <a:solidFill>
                  <a:schemeClr val="bg1"/>
                </a:solidFill>
              </a:defRPr>
            </a:lvl1pPr>
          </a:lstStyle>
          <a:p>
            <a:fld id="{EDFB0583-E623-944B-A83C-C3F89BA6D434}" type="datetime1">
              <a:rPr lang="en-US" smtClean="0"/>
              <a:pPr/>
              <a:t>10/14/2020</a:t>
            </a:fld>
            <a:endParaRPr lang="en-US"/>
          </a:p>
        </p:txBody>
      </p:sp>
      <p:sp>
        <p:nvSpPr>
          <p:cNvPr id="6" name="Footer Placeholder 5">
            <a:extLst>
              <a:ext uri="{FF2B5EF4-FFF2-40B4-BE49-F238E27FC236}">
                <a16:creationId xmlns:a16="http://schemas.microsoft.com/office/drawing/2014/main" id="{C5A1B551-E99D-834E-8555-55BB5218E177}"/>
              </a:ext>
            </a:extLst>
          </p:cNvPr>
          <p:cNvSpPr>
            <a:spLocks noGrp="1"/>
          </p:cNvSpPr>
          <p:nvPr>
            <p:ph type="ftr" sz="quarter" idx="11"/>
          </p:nvPr>
        </p:nvSpPr>
        <p:spPr/>
        <p:txBody>
          <a:bodyPr/>
          <a:lstStyle>
            <a:lvl1pPr>
              <a:defRPr>
                <a:solidFill>
                  <a:schemeClr val="bg1"/>
                </a:solidFill>
              </a:defRPr>
            </a:lvl1pPr>
          </a:lstStyle>
          <a:p>
            <a:endParaRPr lang="en-US">
              <a:solidFill>
                <a:schemeClr val="bg1"/>
              </a:solidFill>
            </a:endParaRPr>
          </a:p>
        </p:txBody>
      </p:sp>
      <p:sp>
        <p:nvSpPr>
          <p:cNvPr id="7" name="Slide Number Placeholder 6">
            <a:extLst>
              <a:ext uri="{FF2B5EF4-FFF2-40B4-BE49-F238E27FC236}">
                <a16:creationId xmlns:a16="http://schemas.microsoft.com/office/drawing/2014/main" id="{4F8413F5-976B-1744-AF86-3B699A54144F}"/>
              </a:ext>
            </a:extLst>
          </p:cNvPr>
          <p:cNvSpPr>
            <a:spLocks noGrp="1"/>
          </p:cNvSpPr>
          <p:nvPr>
            <p:ph type="sldNum" sz="quarter" idx="12"/>
          </p:nvPr>
        </p:nvSpPr>
        <p:spPr>
          <a:xfrm>
            <a:off x="8610599" y="6356350"/>
            <a:ext cx="3440373" cy="365125"/>
          </a:xfrm>
          <a:prstGeom prst="rect">
            <a:avLst/>
          </a:prstGeom>
        </p:spPr>
        <p:txBody>
          <a:bodyPr/>
          <a:lstStyle>
            <a:lvl1pPr>
              <a:defRPr>
                <a:solidFill>
                  <a:schemeClr val="bg1"/>
                </a:solidFill>
              </a:defRPr>
            </a:lvl1pPr>
          </a:lstStyle>
          <a:p>
            <a:fld id="{63292989-5821-5B4C-952A-4735D6788B4F}" type="slidenum">
              <a:rPr lang="en-US" smtClean="0"/>
              <a:pPr/>
              <a:t>‹#›</a:t>
            </a:fld>
            <a:endParaRPr lang="en-US"/>
          </a:p>
        </p:txBody>
      </p:sp>
      <p:sp>
        <p:nvSpPr>
          <p:cNvPr id="11" name="Picture Placeholder 10">
            <a:extLst>
              <a:ext uri="{FF2B5EF4-FFF2-40B4-BE49-F238E27FC236}">
                <a16:creationId xmlns:a16="http://schemas.microsoft.com/office/drawing/2014/main" id="{02F94CB0-4737-294E-B610-EC85FE56FE73}"/>
              </a:ext>
            </a:extLst>
          </p:cNvPr>
          <p:cNvSpPr>
            <a:spLocks noGrp="1"/>
          </p:cNvSpPr>
          <p:nvPr>
            <p:ph type="pic" sz="quarter" idx="13" hasCustomPrompt="1"/>
          </p:nvPr>
        </p:nvSpPr>
        <p:spPr>
          <a:xfrm>
            <a:off x="0" y="0"/>
            <a:ext cx="5545265" cy="6858000"/>
          </a:xfrm>
        </p:spPr>
        <p:txBody>
          <a:bodyPr anchor="ctr">
            <a:normAutofit/>
          </a:bodyPr>
          <a:lstStyle>
            <a:lvl1pPr marL="274320" indent="0" algn="l">
              <a:spcAft>
                <a:spcPts val="600"/>
              </a:spcAft>
              <a:buClr>
                <a:schemeClr val="accent1">
                  <a:lumMod val="60000"/>
                  <a:lumOff val="40000"/>
                </a:schemeClr>
              </a:buClr>
              <a:buFont typeface="+mj-lt"/>
              <a:buNone/>
              <a:defRPr sz="2000">
                <a:solidFill>
                  <a:schemeClr val="bg1"/>
                </a:solidFill>
              </a:defRPr>
            </a:lvl1pPr>
            <a:lvl2pPr marL="685800">
              <a:spcAft>
                <a:spcPts val="600"/>
              </a:spcAft>
              <a:defRPr sz="1800">
                <a:solidFill>
                  <a:schemeClr val="bg1"/>
                </a:solidFill>
              </a:defRPr>
            </a:lvl2pPr>
          </a:lstStyle>
          <a:p>
            <a:r>
              <a:rPr lang="en-US" dirty="0"/>
              <a:t>Click the picture icon to place a photo. Set the transparency to 80% and adjust for clarity if needed. (Format Picture &gt; Picture Transparency  &gt; set to 80%)</a:t>
            </a:r>
          </a:p>
        </p:txBody>
      </p:sp>
    </p:spTree>
    <p:extLst>
      <p:ext uri="{BB962C8B-B14F-4D97-AF65-F5344CB8AC3E}">
        <p14:creationId xmlns:p14="http://schemas.microsoft.com/office/powerpoint/2010/main" val="134073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223B6-4830-FA46-A438-1DF5DFD00285}"/>
              </a:ext>
            </a:extLst>
          </p:cNvPr>
          <p:cNvSpPr>
            <a:spLocks noGrp="1"/>
          </p:cNvSpPr>
          <p:nvPr>
            <p:ph type="title"/>
          </p:nvPr>
        </p:nvSpPr>
        <p:spPr>
          <a:xfrm>
            <a:off x="838200" y="365126"/>
            <a:ext cx="10515600" cy="111038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1926C6E-2753-2949-8C90-D4D0DF2BF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E1B822A3-D534-8D49-8918-34000F5B8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3A1CDFA-3DB6-C944-8DFA-C02114B02047}" type="datetime1">
              <a:rPr lang="en-US" smtClean="0"/>
              <a:t>10/14/2020</a:t>
            </a:fld>
            <a:endParaRPr lang="en-US">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8308310-7D81-6C42-B60E-FF81C12C4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B1988C13-D7B1-9A45-8313-FE48F2844899}"/>
              </a:ext>
            </a:extLst>
          </p:cNvPr>
          <p:cNvSpPr>
            <a:spLocks noGrp="1"/>
          </p:cNvSpPr>
          <p:nvPr>
            <p:ph type="sldNum" sz="quarter" idx="4"/>
          </p:nvPr>
        </p:nvSpPr>
        <p:spPr>
          <a:xfrm>
            <a:off x="8610599" y="6356350"/>
            <a:ext cx="3440373" cy="365125"/>
          </a:xfrm>
          <a:prstGeom prst="rect">
            <a:avLst/>
          </a:prstGeom>
        </p:spPr>
        <p:txBody>
          <a:bodyPr vert="horz" lIns="91440" tIns="45720" rIns="91440" bIns="45720" rtlCol="0" anchor="ctr"/>
          <a:lstStyle>
            <a:lvl1pPr algn="r">
              <a:defRPr sz="1200" b="1" i="0">
                <a:solidFill>
                  <a:schemeClr val="tx1">
                    <a:tint val="75000"/>
                  </a:schemeClr>
                </a:solidFill>
                <a:latin typeface="Arial" panose="020B0604020202020204" pitchFamily="34" charset="0"/>
                <a:cs typeface="Arial" panose="020B0604020202020204" pitchFamily="34" charset="0"/>
              </a:defRPr>
            </a:lvl1pPr>
          </a:lstStyle>
          <a:p>
            <a:fld id="{63292989-5821-5B4C-952A-4735D6788B4F}"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041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63" r:id="rId7"/>
    <p:sldLayoutId id="2147483662" r:id="rId8"/>
    <p:sldLayoutId id="2147483665" r:id="rId9"/>
    <p:sldLayoutId id="2147483666" r:id="rId10"/>
    <p:sldLayoutId id="2147483654" r:id="rId11"/>
    <p:sldLayoutId id="2147483655" r:id="rId12"/>
    <p:sldLayoutId id="2147483664" r:id="rId13"/>
    <p:sldLayoutId id="2147483669" r:id="rId14"/>
    <p:sldLayoutId id="2147483667" r:id="rId15"/>
    <p:sldLayoutId id="2147483668" r:id="rId16"/>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000"/>
        </a:spcBef>
        <a:buFont typeface="Courier New" panose="02070309020205020404" pitchFamily="49" charset="0"/>
        <a:buChar char="o"/>
        <a:defRPr sz="2000" b="0" i="1"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100000"/>
        </a:lnSpc>
        <a:spcBef>
          <a:spcPts val="8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ema.gov/mobile-app" TargetMode="External"/><Relationship Id="rId2" Type="http://schemas.openxmlformats.org/officeDocument/2006/relationships/hyperlink" Target="http://www.disasterassistance.go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edcross.org/get-help/disaster-relief-and-recovery-services/find-an-open-shel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s://www.consumerfinance.gov/consumer-tools/disasters-and-emergencies/" TargetMode="External"/><Relationship Id="rId2" Type="http://schemas.openxmlformats.org/officeDocument/2006/relationships/hyperlink" Target="https://www.fema.gov/media-library-data/1459972926996-a31eb90a2741e86699ef34ce2069663a/PDAManualFinal6.pdf" TargetMode="External"/><Relationship Id="rId1" Type="http://schemas.openxmlformats.org/officeDocument/2006/relationships/slideLayout" Target="../slideLayouts/slideLayout14.xml"/><Relationship Id="rId5" Type="http://schemas.openxmlformats.org/officeDocument/2006/relationships/hyperlink" Target="https://www.uphelp.org/sites/default/files/publications/flood_insurance_claim_basics_final_.pdf" TargetMode="External"/><Relationship Id="rId4" Type="http://schemas.openxmlformats.org/officeDocument/2006/relationships/hyperlink" Target="https://www.fema.gov/media-library-data/1524056945852-e8db76c696cf3b7f6209e1adc4211af4/Affordability.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redcross.org/get-help/disaster-relief-and-recovery-services/find-an-open-shelt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info.gov/content/pkg/COMPS-2977/pdf/COMPS-2977.pdf" TargetMode="External"/><Relationship Id="rId2" Type="http://schemas.openxmlformats.org/officeDocument/2006/relationships/hyperlink" Target="https://ecfr.io/Title-44/Part-206" TargetMode="External"/><Relationship Id="rId1" Type="http://schemas.openxmlformats.org/officeDocument/2006/relationships/slideLayout" Target="../slideLayouts/slideLayout2.xml"/><Relationship Id="rId5" Type="http://schemas.openxmlformats.org/officeDocument/2006/relationships/hyperlink" Target="https://www.fema.gov/assistance/individual/program-policy-guide" TargetMode="External"/><Relationship Id="rId4" Type="http://schemas.openxmlformats.org/officeDocument/2006/relationships/hyperlink" Target="https://www.congress.gov/bill/115th-congress/house-bill/302/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9289DC9F-BC27-2E43-AF74-78FAA7065F7E}"/>
              </a:ext>
            </a:extLst>
          </p:cNvPr>
          <p:cNvSpPr>
            <a:spLocks noGrp="1"/>
          </p:cNvSpPr>
          <p:nvPr>
            <p:ph type="ctrTitle"/>
          </p:nvPr>
        </p:nvSpPr>
        <p:spPr>
          <a:xfrm>
            <a:off x="1524000" y="1600200"/>
            <a:ext cx="9144000" cy="2192338"/>
          </a:xfrm>
        </p:spPr>
        <p:txBody>
          <a:bodyPr>
            <a:normAutofit fontScale="90000"/>
          </a:bodyPr>
          <a:lstStyle/>
          <a:p>
            <a:r>
              <a:rPr lang="en-US" dirty="0"/>
              <a:t>What Can Lawyers Do After A Disaster Strikes?</a:t>
            </a:r>
          </a:p>
        </p:txBody>
      </p:sp>
      <p:sp>
        <p:nvSpPr>
          <p:cNvPr id="45" name="Subtitle 44">
            <a:extLst>
              <a:ext uri="{FF2B5EF4-FFF2-40B4-BE49-F238E27FC236}">
                <a16:creationId xmlns:a16="http://schemas.microsoft.com/office/drawing/2014/main" id="{F45DA62E-FD54-B74B-9EFB-6235E4A090A6}"/>
              </a:ext>
            </a:extLst>
          </p:cNvPr>
          <p:cNvSpPr>
            <a:spLocks noGrp="1"/>
          </p:cNvSpPr>
          <p:nvPr>
            <p:ph type="subTitle" idx="1"/>
          </p:nvPr>
        </p:nvSpPr>
        <p:spPr>
          <a:xfrm>
            <a:off x="1524000" y="3929062"/>
            <a:ext cx="9144000" cy="1328737"/>
          </a:xfrm>
        </p:spPr>
        <p:txBody>
          <a:bodyPr/>
          <a:lstStyle/>
          <a:p>
            <a:r>
              <a:rPr lang="en-US" dirty="0"/>
              <a:t>9/22/2020</a:t>
            </a:r>
          </a:p>
        </p:txBody>
      </p:sp>
      <p:pic>
        <p:nvPicPr>
          <p:cNvPr id="48" name="Picture Placeholder 47">
            <a:extLst>
              <a:ext uri="{FF2B5EF4-FFF2-40B4-BE49-F238E27FC236}">
                <a16:creationId xmlns:a16="http://schemas.microsoft.com/office/drawing/2014/main" id="{FF4FDAD1-DC6B-6E4B-909C-2C6199989565}"/>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hqprint">
            <a:duotone>
              <a:prstClr val="black"/>
              <a:srgbClr val="295389">
                <a:tint val="45000"/>
                <a:satMod val="400000"/>
              </a:srgbClr>
            </a:duotone>
            <a:alphaModFix amt="10000"/>
            <a:extLst>
              <a:ext uri="{28A0092B-C50C-407E-A947-70E740481C1C}">
                <a14:useLocalDpi xmlns:a14="http://schemas.microsoft.com/office/drawing/2010/main"/>
              </a:ext>
            </a:extLst>
          </a:blip>
          <a:srcRect/>
          <a:stretch/>
        </p:blipFill>
        <p:spPr>
          <a:xfrm>
            <a:off x="0" y="1"/>
            <a:ext cx="12192000" cy="6857999"/>
          </a:xfrm>
        </p:spPr>
      </p:pic>
      <p:sp>
        <p:nvSpPr>
          <p:cNvPr id="5" name="Picture Placeholder 4">
            <a:extLst>
              <a:ext uri="{FF2B5EF4-FFF2-40B4-BE49-F238E27FC236}">
                <a16:creationId xmlns:a16="http://schemas.microsoft.com/office/drawing/2014/main" id="{0975E58E-A574-0044-BFA3-F396D861C021}"/>
              </a:ext>
            </a:extLst>
          </p:cNvPr>
          <p:cNvSpPr>
            <a:spLocks noGrp="1"/>
          </p:cNvSpPr>
          <p:nvPr>
            <p:ph type="pic" sz="quarter" idx="14"/>
          </p:nvPr>
        </p:nvSpPr>
        <p:spPr/>
      </p:sp>
    </p:spTree>
    <p:extLst>
      <p:ext uri="{BB962C8B-B14F-4D97-AF65-F5344CB8AC3E}">
        <p14:creationId xmlns:p14="http://schemas.microsoft.com/office/powerpoint/2010/main" val="150601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247B9-5FAD-5E48-8A86-27028DA8E181}"/>
              </a:ext>
            </a:extLst>
          </p:cNvPr>
          <p:cNvSpPr>
            <a:spLocks noGrp="1"/>
          </p:cNvSpPr>
          <p:nvPr>
            <p:ph type="sldNum" sz="quarter" idx="12"/>
          </p:nvPr>
        </p:nvSpPr>
        <p:spPr/>
        <p:txBody>
          <a:bodyPr/>
          <a:lstStyle/>
          <a:p>
            <a:fld id="{63292989-5821-5B4C-952A-4735D6788B4F}" type="slidenum">
              <a:rPr lang="en-US" smtClean="0"/>
              <a:pPr/>
              <a:t>10</a:t>
            </a:fld>
            <a:endParaRPr lang="en-US"/>
          </a:p>
        </p:txBody>
      </p:sp>
      <p:sp>
        <p:nvSpPr>
          <p:cNvPr id="8" name="Title 7">
            <a:extLst>
              <a:ext uri="{FF2B5EF4-FFF2-40B4-BE49-F238E27FC236}">
                <a16:creationId xmlns:a16="http://schemas.microsoft.com/office/drawing/2014/main" id="{2411CCCC-5D02-8740-8927-A77E401165F9}"/>
              </a:ext>
            </a:extLst>
          </p:cNvPr>
          <p:cNvSpPr>
            <a:spLocks noGrp="1"/>
          </p:cNvSpPr>
          <p:nvPr>
            <p:ph type="title"/>
          </p:nvPr>
        </p:nvSpPr>
        <p:spPr/>
        <p:txBody>
          <a:bodyPr/>
          <a:lstStyle/>
          <a:p>
            <a:r>
              <a:rPr lang="en-US" dirty="0"/>
              <a:t>The FEMA Process</a:t>
            </a:r>
          </a:p>
        </p:txBody>
      </p:sp>
      <p:graphicFrame>
        <p:nvGraphicFramePr>
          <p:cNvPr id="12" name="Content Placeholder 3" descr="Chart outlining the FEMA Process">
            <a:extLst>
              <a:ext uri="{FF2B5EF4-FFF2-40B4-BE49-F238E27FC236}">
                <a16:creationId xmlns:a16="http://schemas.microsoft.com/office/drawing/2014/main" id="{EA527944-4AC9-AD44-990F-BFEFAF2F9388}"/>
              </a:ext>
            </a:extLst>
          </p:cNvPr>
          <p:cNvGraphicFramePr>
            <a:graphicFrameLocks noGrp="1"/>
          </p:cNvGraphicFramePr>
          <p:nvPr>
            <p:ph idx="1"/>
            <p:extLst>
              <p:ext uri="{D42A27DB-BD31-4B8C-83A1-F6EECF244321}">
                <p14:modId xmlns:p14="http://schemas.microsoft.com/office/powerpoint/2010/main" val="2129518449"/>
              </p:ext>
            </p:extLst>
          </p:nvPr>
        </p:nvGraphicFramePr>
        <p:xfrm>
          <a:off x="407276" y="2014813"/>
          <a:ext cx="10302766" cy="339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940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CC93A3-2C19-4347-B0F6-EBE3351C9BED}"/>
              </a:ext>
            </a:extLst>
          </p:cNvPr>
          <p:cNvSpPr>
            <a:spLocks noGrp="1"/>
          </p:cNvSpPr>
          <p:nvPr>
            <p:ph type="sldNum" sz="quarter" idx="12"/>
          </p:nvPr>
        </p:nvSpPr>
        <p:spPr/>
        <p:txBody>
          <a:bodyPr/>
          <a:lstStyle/>
          <a:p>
            <a:fld id="{63292989-5821-5B4C-952A-4735D6788B4F}" type="slidenum">
              <a:rPr lang="en-US" smtClean="0"/>
              <a:pPr/>
              <a:t>11</a:t>
            </a:fld>
            <a:endParaRPr lang="en-US"/>
          </a:p>
        </p:txBody>
      </p:sp>
      <p:sp>
        <p:nvSpPr>
          <p:cNvPr id="2" name="Title 1">
            <a:extLst>
              <a:ext uri="{FF2B5EF4-FFF2-40B4-BE49-F238E27FC236}">
                <a16:creationId xmlns:a16="http://schemas.microsoft.com/office/drawing/2014/main" id="{EA607ED7-72A8-3544-BD7F-B429A03D05C5}"/>
              </a:ext>
            </a:extLst>
          </p:cNvPr>
          <p:cNvSpPr>
            <a:spLocks noGrp="1"/>
          </p:cNvSpPr>
          <p:nvPr>
            <p:ph type="title"/>
          </p:nvPr>
        </p:nvSpPr>
        <p:spPr/>
        <p:txBody>
          <a:bodyPr/>
          <a:lstStyle/>
          <a:p>
            <a:r>
              <a:rPr lang="en-US" dirty="0"/>
              <a:t>FEMA Application</a:t>
            </a:r>
          </a:p>
        </p:txBody>
      </p:sp>
      <p:sp>
        <p:nvSpPr>
          <p:cNvPr id="3" name="Content Placeholder 2">
            <a:extLst>
              <a:ext uri="{FF2B5EF4-FFF2-40B4-BE49-F238E27FC236}">
                <a16:creationId xmlns:a16="http://schemas.microsoft.com/office/drawing/2014/main" id="{2FFB6659-7192-1140-8703-9A21CC8E84BD}"/>
              </a:ext>
            </a:extLst>
          </p:cNvPr>
          <p:cNvSpPr>
            <a:spLocks noGrp="1"/>
          </p:cNvSpPr>
          <p:nvPr>
            <p:ph idx="1"/>
          </p:nvPr>
        </p:nvSpPr>
        <p:spPr/>
        <p:txBody>
          <a:bodyPr>
            <a:normAutofit fontScale="77500" lnSpcReduction="20000"/>
          </a:bodyPr>
          <a:lstStyle/>
          <a:p>
            <a:pPr>
              <a:lnSpc>
                <a:spcPct val="120000"/>
              </a:lnSpc>
            </a:pPr>
            <a:r>
              <a:rPr lang="en-US" dirty="0"/>
              <a:t>As soon as possible, disaster survivors should apply for FEMA assistance.</a:t>
            </a:r>
          </a:p>
          <a:p>
            <a:pPr>
              <a:lnSpc>
                <a:spcPct val="120000"/>
              </a:lnSpc>
              <a:spcBef>
                <a:spcPts val="1600"/>
              </a:spcBef>
            </a:pPr>
            <a:r>
              <a:rPr lang="en-US" dirty="0"/>
              <a:t>FEMA applications can be filled:</a:t>
            </a:r>
          </a:p>
          <a:p>
            <a:pPr lvl="1">
              <a:lnSpc>
                <a:spcPct val="120000"/>
              </a:lnSpc>
            </a:pPr>
            <a:r>
              <a:rPr lang="en-US" b="1" dirty="0"/>
              <a:t>ONLINE -</a:t>
            </a:r>
            <a:r>
              <a:rPr lang="en-US" dirty="0"/>
              <a:t> </a:t>
            </a:r>
            <a:r>
              <a:rPr lang="en-US" dirty="0" err="1">
                <a:hlinkClick r:id="rId2"/>
              </a:rPr>
              <a:t>www.DisasterAssistance.gov</a:t>
            </a:r>
            <a:r>
              <a:rPr lang="en-US" dirty="0"/>
              <a:t>  </a:t>
            </a:r>
          </a:p>
          <a:p>
            <a:pPr lvl="1">
              <a:lnSpc>
                <a:spcPct val="120000"/>
              </a:lnSpc>
            </a:pPr>
            <a:r>
              <a:rPr lang="en-US" b="1" dirty="0"/>
              <a:t>MOBILE - </a:t>
            </a:r>
            <a:r>
              <a:rPr lang="en-US" dirty="0"/>
              <a:t>Persons with a smartphone can download the FEMA app at </a:t>
            </a:r>
            <a:br>
              <a:rPr lang="en-US" dirty="0"/>
            </a:br>
            <a:r>
              <a:rPr lang="en-US" dirty="0">
                <a:hlinkClick r:id="rId3"/>
              </a:rPr>
              <a:t>https://www.fema.gov/mobile-app</a:t>
            </a:r>
            <a:endParaRPr lang="en-US" dirty="0"/>
          </a:p>
          <a:p>
            <a:pPr lvl="1">
              <a:lnSpc>
                <a:spcPct val="120000"/>
              </a:lnSpc>
            </a:pPr>
            <a:r>
              <a:rPr lang="en-US" b="1" dirty="0"/>
              <a:t>TELEPHONE -</a:t>
            </a:r>
            <a:r>
              <a:rPr lang="en-US" dirty="0"/>
              <a:t> Registration by telephone also is available </a:t>
            </a:r>
          </a:p>
          <a:p>
            <a:pPr lvl="2">
              <a:lnSpc>
                <a:spcPct val="120000"/>
              </a:lnSpc>
              <a:spcBef>
                <a:spcPts val="400"/>
              </a:spcBef>
            </a:pPr>
            <a:r>
              <a:rPr lang="en-US" dirty="0"/>
              <a:t>Call  (800) 621-3362. </a:t>
            </a:r>
          </a:p>
          <a:p>
            <a:pPr lvl="2">
              <a:lnSpc>
                <a:spcPct val="120000"/>
              </a:lnSpc>
              <a:spcBef>
                <a:spcPts val="400"/>
              </a:spcBef>
            </a:pPr>
            <a:r>
              <a:rPr lang="en-US" dirty="0"/>
              <a:t>For TTY call (800) 462-7585. </a:t>
            </a:r>
          </a:p>
          <a:p>
            <a:pPr lvl="2">
              <a:lnSpc>
                <a:spcPct val="120000"/>
              </a:lnSpc>
              <a:spcBef>
                <a:spcPts val="400"/>
              </a:spcBef>
            </a:pPr>
            <a:r>
              <a:rPr lang="en-US" dirty="0"/>
              <a:t>Those who use 711 or Video Relay Service (VRS) can call (800) 621-3362.</a:t>
            </a:r>
          </a:p>
          <a:p>
            <a:pPr lvl="1">
              <a:lnSpc>
                <a:spcPct val="120000"/>
              </a:lnSpc>
            </a:pPr>
            <a:r>
              <a:rPr lang="en-US" b="1" dirty="0"/>
              <a:t>IN PERSON – </a:t>
            </a:r>
            <a:r>
              <a:rPr lang="en-US" dirty="0"/>
              <a:t>at a Disaster Recovery Center (“DRC”)</a:t>
            </a:r>
          </a:p>
          <a:p>
            <a:pPr>
              <a:lnSpc>
                <a:spcPct val="120000"/>
              </a:lnSpc>
              <a:spcBef>
                <a:spcPts val="1600"/>
              </a:spcBef>
            </a:pPr>
            <a:r>
              <a:rPr lang="en-US" b="1" dirty="0"/>
              <a:t>Deadline to apply – </a:t>
            </a:r>
            <a:r>
              <a:rPr lang="en-US" dirty="0"/>
              <a:t>60 days after the disaster declaration was made</a:t>
            </a:r>
          </a:p>
        </p:txBody>
      </p:sp>
    </p:spTree>
    <p:extLst>
      <p:ext uri="{BB962C8B-B14F-4D97-AF65-F5344CB8AC3E}">
        <p14:creationId xmlns:p14="http://schemas.microsoft.com/office/powerpoint/2010/main" val="206508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4F14BC-6C79-1348-BF31-125D94D9CD52}"/>
              </a:ext>
            </a:extLst>
          </p:cNvPr>
          <p:cNvSpPr>
            <a:spLocks noGrp="1"/>
          </p:cNvSpPr>
          <p:nvPr>
            <p:ph type="sldNum" sz="quarter" idx="12"/>
          </p:nvPr>
        </p:nvSpPr>
        <p:spPr/>
        <p:txBody>
          <a:bodyPr/>
          <a:lstStyle/>
          <a:p>
            <a:fld id="{63292989-5821-5B4C-952A-4735D6788B4F}" type="slidenum">
              <a:rPr lang="en-US" smtClean="0"/>
              <a:pPr/>
              <a:t>12</a:t>
            </a:fld>
            <a:endParaRPr lang="en-US"/>
          </a:p>
        </p:txBody>
      </p:sp>
      <p:sp>
        <p:nvSpPr>
          <p:cNvPr id="2" name="Title 1">
            <a:extLst>
              <a:ext uri="{FF2B5EF4-FFF2-40B4-BE49-F238E27FC236}">
                <a16:creationId xmlns:a16="http://schemas.microsoft.com/office/drawing/2014/main" id="{CC8FDF4B-C503-2A41-8854-2E47513FDD26}"/>
              </a:ext>
            </a:extLst>
          </p:cNvPr>
          <p:cNvSpPr>
            <a:spLocks noGrp="1"/>
          </p:cNvSpPr>
          <p:nvPr>
            <p:ph type="title"/>
          </p:nvPr>
        </p:nvSpPr>
        <p:spPr/>
        <p:txBody>
          <a:bodyPr/>
          <a:lstStyle/>
          <a:p>
            <a:r>
              <a:rPr lang="en-US" dirty="0"/>
              <a:t>Who can apply?</a:t>
            </a:r>
          </a:p>
        </p:txBody>
      </p:sp>
      <p:sp>
        <p:nvSpPr>
          <p:cNvPr id="3" name="Content Placeholder 2">
            <a:extLst>
              <a:ext uri="{FF2B5EF4-FFF2-40B4-BE49-F238E27FC236}">
                <a16:creationId xmlns:a16="http://schemas.microsoft.com/office/drawing/2014/main" id="{401D815D-DF8D-3041-817C-97B1A950AB70}"/>
              </a:ext>
            </a:extLst>
          </p:cNvPr>
          <p:cNvSpPr>
            <a:spLocks noGrp="1"/>
          </p:cNvSpPr>
          <p:nvPr>
            <p:ph idx="1"/>
          </p:nvPr>
        </p:nvSpPr>
        <p:spPr/>
        <p:txBody>
          <a:bodyPr/>
          <a:lstStyle/>
          <a:p>
            <a:r>
              <a:rPr lang="en-US" dirty="0"/>
              <a:t>Only U.S. citizens, non-citizen nationals, or qualified aliens may be eligible for IHP Assistance</a:t>
            </a:r>
          </a:p>
          <a:p>
            <a:r>
              <a:rPr lang="en-US" dirty="0"/>
              <a:t>Another adult household member meets the eligibility criteria and certifies their citizenship status during the registration process or signs the Declaration and Release form</a:t>
            </a:r>
          </a:p>
          <a:p>
            <a:r>
              <a:rPr lang="en-US" dirty="0"/>
              <a:t>The parent or guardian of a minor child who is a U.S. citizen, non-citizen national, or qualified alien applies for assistance on behalf of the child, as long as they live in the same household. The parent or legal guardian must register as the co-applicant</a:t>
            </a:r>
          </a:p>
        </p:txBody>
      </p:sp>
    </p:spTree>
    <p:extLst>
      <p:ext uri="{BB962C8B-B14F-4D97-AF65-F5344CB8AC3E}">
        <p14:creationId xmlns:p14="http://schemas.microsoft.com/office/powerpoint/2010/main" val="29597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9D7EE1-D16D-2342-8A24-EE21835A6AB6}"/>
              </a:ext>
            </a:extLst>
          </p:cNvPr>
          <p:cNvSpPr>
            <a:spLocks noGrp="1"/>
          </p:cNvSpPr>
          <p:nvPr>
            <p:ph type="sldNum" sz="quarter" idx="12"/>
          </p:nvPr>
        </p:nvSpPr>
        <p:spPr/>
        <p:txBody>
          <a:bodyPr/>
          <a:lstStyle/>
          <a:p>
            <a:fld id="{63292989-5821-5B4C-952A-4735D6788B4F}" type="slidenum">
              <a:rPr lang="en-US" smtClean="0"/>
              <a:pPr/>
              <a:t>13</a:t>
            </a:fld>
            <a:endParaRPr lang="en-US"/>
          </a:p>
        </p:txBody>
      </p:sp>
      <p:sp>
        <p:nvSpPr>
          <p:cNvPr id="5" name="Title 4">
            <a:extLst>
              <a:ext uri="{FF2B5EF4-FFF2-40B4-BE49-F238E27FC236}">
                <a16:creationId xmlns:a16="http://schemas.microsoft.com/office/drawing/2014/main" id="{F30697CC-0776-044E-A26D-0E23E8CD0FA1}"/>
              </a:ext>
            </a:extLst>
          </p:cNvPr>
          <p:cNvSpPr>
            <a:spLocks noGrp="1"/>
          </p:cNvSpPr>
          <p:nvPr>
            <p:ph type="title"/>
          </p:nvPr>
        </p:nvSpPr>
        <p:spPr/>
        <p:txBody>
          <a:bodyPr/>
          <a:lstStyle/>
          <a:p>
            <a:r>
              <a:rPr lang="en-US" dirty="0"/>
              <a:t>Individual Assistance (IA)</a:t>
            </a:r>
          </a:p>
        </p:txBody>
      </p:sp>
    </p:spTree>
    <p:extLst>
      <p:ext uri="{BB962C8B-B14F-4D97-AF65-F5344CB8AC3E}">
        <p14:creationId xmlns:p14="http://schemas.microsoft.com/office/powerpoint/2010/main" val="163663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7C0AAD-03E6-9244-A674-C17AF8BE6A62}"/>
              </a:ext>
            </a:extLst>
          </p:cNvPr>
          <p:cNvSpPr>
            <a:spLocks noGrp="1"/>
          </p:cNvSpPr>
          <p:nvPr>
            <p:ph type="sldNum" sz="quarter" idx="12"/>
          </p:nvPr>
        </p:nvSpPr>
        <p:spPr>
          <a:xfrm>
            <a:off x="8610599" y="6356350"/>
            <a:ext cx="3440373" cy="365125"/>
          </a:xfrm>
        </p:spPr>
        <p:txBody>
          <a:bodyPr/>
          <a:lstStyle/>
          <a:p>
            <a:fld id="{63292989-5821-5B4C-952A-4735D6788B4F}" type="slidenum">
              <a:rPr lang="en-US" smtClean="0"/>
              <a:pPr/>
              <a:t>14</a:t>
            </a:fld>
            <a:endParaRPr lang="en-US"/>
          </a:p>
        </p:txBody>
      </p:sp>
      <p:sp>
        <p:nvSpPr>
          <p:cNvPr id="4" name="Title 3">
            <a:extLst>
              <a:ext uri="{FF2B5EF4-FFF2-40B4-BE49-F238E27FC236}">
                <a16:creationId xmlns:a16="http://schemas.microsoft.com/office/drawing/2014/main" id="{B045E46F-2370-D347-ABF4-CABF91E54FC3}"/>
              </a:ext>
            </a:extLst>
          </p:cNvPr>
          <p:cNvSpPr>
            <a:spLocks noGrp="1"/>
          </p:cNvSpPr>
          <p:nvPr>
            <p:ph type="title"/>
          </p:nvPr>
        </p:nvSpPr>
        <p:spPr>
          <a:xfrm>
            <a:off x="838200" y="365126"/>
            <a:ext cx="10515600" cy="1110384"/>
          </a:xfrm>
        </p:spPr>
        <p:txBody>
          <a:bodyPr/>
          <a:lstStyle/>
          <a:p>
            <a:r>
              <a:rPr lang="en-US" dirty="0"/>
              <a:t>Individual Assistance Programs</a:t>
            </a:r>
          </a:p>
        </p:txBody>
      </p:sp>
      <p:sp>
        <p:nvSpPr>
          <p:cNvPr id="5" name="Content Placeholder 4">
            <a:extLst>
              <a:ext uri="{FF2B5EF4-FFF2-40B4-BE49-F238E27FC236}">
                <a16:creationId xmlns:a16="http://schemas.microsoft.com/office/drawing/2014/main" id="{D9CAA24B-878D-4642-9F1B-B61A5238BFA4}"/>
              </a:ext>
            </a:extLst>
          </p:cNvPr>
          <p:cNvSpPr>
            <a:spLocks noGrp="1"/>
          </p:cNvSpPr>
          <p:nvPr>
            <p:ph idx="1"/>
          </p:nvPr>
        </p:nvSpPr>
        <p:spPr>
          <a:xfrm>
            <a:off x="838200" y="1825626"/>
            <a:ext cx="10515600" cy="3975100"/>
          </a:xfrm>
        </p:spPr>
        <p:txBody>
          <a:bodyPr numCol="2" spcCol="457200">
            <a:normAutofit fontScale="70000" lnSpcReduction="20000"/>
          </a:bodyPr>
          <a:lstStyle/>
          <a:p>
            <a:pPr>
              <a:lnSpc>
                <a:spcPct val="120000"/>
              </a:lnSpc>
              <a:spcBef>
                <a:spcPts val="1600"/>
              </a:spcBef>
            </a:pPr>
            <a:r>
              <a:rPr lang="en-US" b="1" dirty="0"/>
              <a:t>Individuals and Households Program (IHP) </a:t>
            </a:r>
            <a:r>
              <a:rPr lang="en-US" dirty="0"/>
              <a:t>provides financial assistance and direct services to those who have uninsured or underinsured necessary expenses and serious needs</a:t>
            </a:r>
          </a:p>
          <a:p>
            <a:pPr>
              <a:lnSpc>
                <a:spcPct val="120000"/>
              </a:lnSpc>
              <a:spcBef>
                <a:spcPts val="1600"/>
              </a:spcBef>
            </a:pPr>
            <a:r>
              <a:rPr lang="en-US" b="1" dirty="0"/>
              <a:t>Disaster Unemployment Assistance (DUA) </a:t>
            </a:r>
            <a:r>
              <a:rPr lang="en-US" dirty="0"/>
              <a:t>provides unemployment benefits &amp; re-employment assistance services to survivors</a:t>
            </a:r>
          </a:p>
          <a:p>
            <a:pPr>
              <a:lnSpc>
                <a:spcPct val="120000"/>
              </a:lnSpc>
              <a:spcBef>
                <a:spcPts val="1600"/>
              </a:spcBef>
            </a:pPr>
            <a:r>
              <a:rPr lang="en-US" b="1" dirty="0"/>
              <a:t>Disaster Legal Services (DLS) </a:t>
            </a:r>
            <a:br>
              <a:rPr lang="en-US" dirty="0"/>
            </a:br>
            <a:r>
              <a:rPr lang="en-US" dirty="0"/>
              <a:t>supports the provision of legal aid</a:t>
            </a:r>
          </a:p>
          <a:p>
            <a:pPr>
              <a:lnSpc>
                <a:spcPct val="120000"/>
              </a:lnSpc>
              <a:spcBef>
                <a:spcPts val="1600"/>
              </a:spcBef>
            </a:pPr>
            <a:r>
              <a:rPr lang="en-US" b="1" dirty="0"/>
              <a:t>Mass Care and Emergency Assistance (MC/EA) </a:t>
            </a:r>
            <a:r>
              <a:rPr lang="en-US" dirty="0"/>
              <a:t>Program provides life-sustaining services to disaster survivor</a:t>
            </a:r>
          </a:p>
          <a:p>
            <a:pPr>
              <a:lnSpc>
                <a:spcPct val="120000"/>
              </a:lnSpc>
              <a:spcBef>
                <a:spcPts val="1600"/>
              </a:spcBef>
            </a:pPr>
            <a:r>
              <a:rPr lang="en-US" b="1" dirty="0"/>
              <a:t>Disaster Case Management (DCM) </a:t>
            </a:r>
            <a:r>
              <a:rPr lang="en-US" dirty="0"/>
              <a:t>promotes partnership between a case manager and a disaster survivor in order to assess and address a survivor’s verified disaster-caused unmet needs, through a recovery plan</a:t>
            </a:r>
          </a:p>
          <a:p>
            <a:pPr>
              <a:lnSpc>
                <a:spcPct val="120000"/>
              </a:lnSpc>
              <a:spcBef>
                <a:spcPts val="1600"/>
              </a:spcBef>
            </a:pPr>
            <a:r>
              <a:rPr lang="en-US" b="1" dirty="0"/>
              <a:t>Crisis Counseling Assistance and Training Program (CCP) </a:t>
            </a:r>
            <a:r>
              <a:rPr lang="en-US" dirty="0"/>
              <a:t>supports short-term interventions to assist disaster survivors</a:t>
            </a:r>
          </a:p>
        </p:txBody>
      </p:sp>
    </p:spTree>
    <p:extLst>
      <p:ext uri="{BB962C8B-B14F-4D97-AF65-F5344CB8AC3E}">
        <p14:creationId xmlns:p14="http://schemas.microsoft.com/office/powerpoint/2010/main" val="381371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7DE47B35-46DF-0D43-B55F-EDDC3A927E72}"/>
              </a:ext>
            </a:extLst>
          </p:cNvPr>
          <p:cNvSpPr>
            <a:spLocks noGrp="1"/>
          </p:cNvSpPr>
          <p:nvPr>
            <p:ph idx="1"/>
          </p:nvPr>
        </p:nvSpPr>
        <p:spPr>
          <a:xfrm>
            <a:off x="838200" y="1825625"/>
            <a:ext cx="10515600" cy="4003675"/>
          </a:xfrm>
        </p:spPr>
        <p:txBody>
          <a:bodyPr numCol="2" spcCol="457200">
            <a:noAutofit/>
          </a:bodyPr>
          <a:lstStyle/>
          <a:p>
            <a:pPr marL="0" indent="0">
              <a:buNone/>
            </a:pPr>
            <a:r>
              <a:rPr lang="en-US" b="1" dirty="0"/>
              <a:t>Housing Assistance (HA)</a:t>
            </a:r>
          </a:p>
          <a:p>
            <a:r>
              <a:rPr lang="en-US" sz="1800" dirty="0"/>
              <a:t>Financial Assistance</a:t>
            </a:r>
          </a:p>
          <a:p>
            <a:pPr lvl="1">
              <a:spcBef>
                <a:spcPts val="400"/>
              </a:spcBef>
            </a:pPr>
            <a:r>
              <a:rPr lang="en-US" sz="1600" dirty="0"/>
              <a:t>Lodging Expense Reimbursement    (LER)</a:t>
            </a:r>
          </a:p>
          <a:p>
            <a:pPr lvl="1">
              <a:spcBef>
                <a:spcPts val="400"/>
              </a:spcBef>
            </a:pPr>
            <a:r>
              <a:rPr lang="en-US" sz="1600" dirty="0"/>
              <a:t>Rental Assistance</a:t>
            </a:r>
          </a:p>
          <a:p>
            <a:pPr lvl="1">
              <a:spcBef>
                <a:spcPts val="400"/>
              </a:spcBef>
            </a:pPr>
            <a:r>
              <a:rPr lang="en-US" sz="1600" dirty="0"/>
              <a:t>Repair</a:t>
            </a:r>
          </a:p>
          <a:p>
            <a:pPr lvl="1">
              <a:spcBef>
                <a:spcPts val="400"/>
              </a:spcBef>
            </a:pPr>
            <a:r>
              <a:rPr lang="en-US" sz="1600" dirty="0"/>
              <a:t>Replacement</a:t>
            </a:r>
          </a:p>
          <a:p>
            <a:r>
              <a:rPr lang="en-US" sz="1800" dirty="0"/>
              <a:t>Direct Assistance</a:t>
            </a:r>
          </a:p>
          <a:p>
            <a:pPr lvl="1">
              <a:spcBef>
                <a:spcPts val="400"/>
              </a:spcBef>
            </a:pPr>
            <a:r>
              <a:rPr lang="en-US" sz="1600" dirty="0"/>
              <a:t>Multi-Family Lease and Repair (MLR)</a:t>
            </a:r>
          </a:p>
          <a:p>
            <a:pPr lvl="1">
              <a:spcBef>
                <a:spcPts val="400"/>
              </a:spcBef>
            </a:pPr>
            <a:r>
              <a:rPr lang="en-US" sz="1600" dirty="0"/>
              <a:t>Transportable Temporary Housing Units (TTHUs)</a:t>
            </a:r>
          </a:p>
          <a:p>
            <a:pPr lvl="1">
              <a:spcBef>
                <a:spcPts val="400"/>
              </a:spcBef>
            </a:pPr>
            <a:r>
              <a:rPr lang="en-US" sz="1600" dirty="0"/>
              <a:t>Direct Lease</a:t>
            </a:r>
          </a:p>
          <a:p>
            <a:pPr lvl="1">
              <a:spcBef>
                <a:spcPts val="400"/>
              </a:spcBef>
            </a:pPr>
            <a:r>
              <a:rPr lang="en-US" sz="1600" dirty="0"/>
              <a:t>Permanent Housing Construction (PHC)</a:t>
            </a:r>
          </a:p>
          <a:p>
            <a:pPr marL="0" indent="0">
              <a:buNone/>
            </a:pPr>
            <a:r>
              <a:rPr lang="en-US" b="1" dirty="0"/>
              <a:t>Other Needs Assistance (ONA) - through the state</a:t>
            </a:r>
          </a:p>
          <a:p>
            <a:r>
              <a:rPr lang="en-US" sz="1800" dirty="0"/>
              <a:t>SBA Dependent Category</a:t>
            </a:r>
          </a:p>
          <a:p>
            <a:pPr lvl="1">
              <a:spcBef>
                <a:spcPts val="400"/>
              </a:spcBef>
            </a:pPr>
            <a:r>
              <a:rPr lang="en-US" sz="1600" dirty="0"/>
              <a:t>Personal Property, Moving and Storage, and Transportation Assistance</a:t>
            </a:r>
          </a:p>
          <a:p>
            <a:r>
              <a:rPr lang="en-US" sz="1800" dirty="0"/>
              <a:t>Non-SBA Dependent Category</a:t>
            </a:r>
          </a:p>
          <a:p>
            <a:pPr lvl="1">
              <a:spcBef>
                <a:spcPts val="400"/>
              </a:spcBef>
            </a:pPr>
            <a:r>
              <a:rPr lang="en-US" sz="1600" dirty="0"/>
              <a:t>Funeral, Medical, Dental, Child Care, and assistance for miscellaneous items</a:t>
            </a:r>
          </a:p>
          <a:p>
            <a:endParaRPr lang="en-US" dirty="0"/>
          </a:p>
          <a:p>
            <a:endParaRPr lang="en-US" dirty="0"/>
          </a:p>
        </p:txBody>
      </p:sp>
      <p:sp>
        <p:nvSpPr>
          <p:cNvPr id="2" name="Title 1">
            <a:extLst>
              <a:ext uri="{FF2B5EF4-FFF2-40B4-BE49-F238E27FC236}">
                <a16:creationId xmlns:a16="http://schemas.microsoft.com/office/drawing/2014/main" id="{E057C97A-3686-9043-B0CE-63F64715C572}"/>
              </a:ext>
            </a:extLst>
          </p:cNvPr>
          <p:cNvSpPr>
            <a:spLocks noGrp="1"/>
          </p:cNvSpPr>
          <p:nvPr>
            <p:ph type="title"/>
          </p:nvPr>
        </p:nvSpPr>
        <p:spPr>
          <a:xfrm>
            <a:off x="838200" y="365126"/>
            <a:ext cx="10515600" cy="1110384"/>
          </a:xfrm>
        </p:spPr>
        <p:txBody>
          <a:bodyPr>
            <a:normAutofit fontScale="90000"/>
          </a:bodyPr>
          <a:lstStyle/>
          <a:p>
            <a:r>
              <a:rPr lang="en-US" dirty="0"/>
              <a:t>Individuals and Households Program (IHP)</a:t>
            </a:r>
          </a:p>
        </p:txBody>
      </p:sp>
      <p:sp>
        <p:nvSpPr>
          <p:cNvPr id="4" name="Slide Number Placeholder 3">
            <a:extLst>
              <a:ext uri="{FF2B5EF4-FFF2-40B4-BE49-F238E27FC236}">
                <a16:creationId xmlns:a16="http://schemas.microsoft.com/office/drawing/2014/main" id="{65270EC1-7195-2044-9413-49A3231CCFB4}"/>
              </a:ext>
            </a:extLst>
          </p:cNvPr>
          <p:cNvSpPr>
            <a:spLocks noGrp="1"/>
          </p:cNvSpPr>
          <p:nvPr>
            <p:ph type="sldNum" sz="quarter" idx="12"/>
          </p:nvPr>
        </p:nvSpPr>
        <p:spPr>
          <a:xfrm>
            <a:off x="8610599" y="6356350"/>
            <a:ext cx="3440373" cy="365125"/>
          </a:xfrm>
        </p:spPr>
        <p:txBody>
          <a:bodyPr/>
          <a:lstStyle/>
          <a:p>
            <a:fld id="{63292989-5821-5B4C-952A-4735D6788B4F}" type="slidenum">
              <a:rPr lang="en-US" smtClean="0"/>
              <a:pPr/>
              <a:t>15</a:t>
            </a:fld>
            <a:endParaRPr lang="en-US"/>
          </a:p>
        </p:txBody>
      </p:sp>
    </p:spTree>
    <p:extLst>
      <p:ext uri="{BB962C8B-B14F-4D97-AF65-F5344CB8AC3E}">
        <p14:creationId xmlns:p14="http://schemas.microsoft.com/office/powerpoint/2010/main" val="374067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15363F-FEAF-FA4D-A618-0BB2FF7ED6E2}"/>
              </a:ext>
            </a:extLst>
          </p:cNvPr>
          <p:cNvSpPr>
            <a:spLocks noGrp="1"/>
          </p:cNvSpPr>
          <p:nvPr>
            <p:ph type="sldNum" sz="quarter" idx="12"/>
          </p:nvPr>
        </p:nvSpPr>
        <p:spPr>
          <a:xfrm>
            <a:off x="8610599" y="6356350"/>
            <a:ext cx="3440373" cy="365125"/>
          </a:xfrm>
        </p:spPr>
        <p:txBody>
          <a:bodyPr/>
          <a:lstStyle/>
          <a:p>
            <a:fld id="{63292989-5821-5B4C-952A-4735D6788B4F}" type="slidenum">
              <a:rPr lang="en-US" smtClean="0"/>
              <a:pPr/>
              <a:t>16</a:t>
            </a:fld>
            <a:endParaRPr lang="en-US"/>
          </a:p>
        </p:txBody>
      </p:sp>
      <p:sp>
        <p:nvSpPr>
          <p:cNvPr id="2" name="Title 1">
            <a:extLst>
              <a:ext uri="{FF2B5EF4-FFF2-40B4-BE49-F238E27FC236}">
                <a16:creationId xmlns:a16="http://schemas.microsoft.com/office/drawing/2014/main" id="{7F086F33-9D59-A74A-834B-9BC1B6E50B61}"/>
              </a:ext>
            </a:extLst>
          </p:cNvPr>
          <p:cNvSpPr>
            <a:spLocks noGrp="1"/>
          </p:cNvSpPr>
          <p:nvPr>
            <p:ph type="title"/>
          </p:nvPr>
        </p:nvSpPr>
        <p:spPr>
          <a:xfrm>
            <a:off x="838200" y="365126"/>
            <a:ext cx="10515600" cy="1110384"/>
          </a:xfrm>
        </p:spPr>
        <p:txBody>
          <a:bodyPr/>
          <a:lstStyle/>
          <a:p>
            <a:r>
              <a:rPr lang="en-US" dirty="0"/>
              <a:t>HA – Financial Assistance</a:t>
            </a:r>
          </a:p>
        </p:txBody>
      </p:sp>
      <p:sp>
        <p:nvSpPr>
          <p:cNvPr id="7" name="Content Placeholder 6">
            <a:extLst>
              <a:ext uri="{FF2B5EF4-FFF2-40B4-BE49-F238E27FC236}">
                <a16:creationId xmlns:a16="http://schemas.microsoft.com/office/drawing/2014/main" id="{1F8EC961-02D2-AC40-94D3-3B23DDBC85D3}"/>
              </a:ext>
            </a:extLst>
          </p:cNvPr>
          <p:cNvSpPr>
            <a:spLocks noGrp="1"/>
          </p:cNvSpPr>
          <p:nvPr>
            <p:ph idx="1"/>
          </p:nvPr>
        </p:nvSpPr>
        <p:spPr/>
        <p:txBody>
          <a:bodyPr>
            <a:normAutofit fontScale="85000" lnSpcReduction="10000"/>
          </a:bodyPr>
          <a:lstStyle/>
          <a:p>
            <a:pPr>
              <a:lnSpc>
                <a:spcPct val="120000"/>
              </a:lnSpc>
            </a:pPr>
            <a:r>
              <a:rPr lang="en-US" b="1" dirty="0"/>
              <a:t>Lodging Expense Reimbursement (LER): </a:t>
            </a:r>
            <a:r>
              <a:rPr lang="en-US" dirty="0"/>
              <a:t>Financial assistance to reimburse for hotels, motels, or other short-term lodging while an applicant is displaced from his or her primary residence. </a:t>
            </a:r>
          </a:p>
          <a:p>
            <a:pPr>
              <a:lnSpc>
                <a:spcPct val="120000"/>
              </a:lnSpc>
            </a:pPr>
            <a:r>
              <a:rPr lang="en-US" b="1" dirty="0"/>
              <a:t>Rental Assistance: </a:t>
            </a:r>
            <a:r>
              <a:rPr lang="en-US" dirty="0"/>
              <a:t>Financial assistance to rent alternate housing accommodations while an applicant is displaced from his or her primary residence.</a:t>
            </a:r>
          </a:p>
          <a:p>
            <a:pPr>
              <a:lnSpc>
                <a:spcPct val="120000"/>
              </a:lnSpc>
            </a:pPr>
            <a:r>
              <a:rPr lang="en-US" b="1" dirty="0"/>
              <a:t>Repair: </a:t>
            </a:r>
            <a:r>
              <a:rPr lang="en-US" dirty="0"/>
              <a:t>Financial assistance to repair an owner-occupied primary residence, utilities, and residential infrastructure, including privately-owned access routes (i.e., driveways, roads, or bridges) to a safe and sanitary living or functioning condition.</a:t>
            </a:r>
          </a:p>
          <a:p>
            <a:pPr>
              <a:lnSpc>
                <a:spcPct val="120000"/>
              </a:lnSpc>
            </a:pPr>
            <a:r>
              <a:rPr lang="en-US" b="1" dirty="0"/>
              <a:t>Replacement: </a:t>
            </a:r>
            <a:r>
              <a:rPr lang="en-US" dirty="0"/>
              <a:t>Financial assistance to help replace an owner-occupied primary residence when the residence is destroyed.</a:t>
            </a:r>
          </a:p>
          <a:p>
            <a:pPr>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486706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4783F-6109-6D4D-8A09-AED72FF4CB4C}"/>
              </a:ext>
            </a:extLst>
          </p:cNvPr>
          <p:cNvSpPr>
            <a:spLocks noGrp="1"/>
          </p:cNvSpPr>
          <p:nvPr>
            <p:ph type="sldNum" sz="quarter" idx="12"/>
          </p:nvPr>
        </p:nvSpPr>
        <p:spPr/>
        <p:txBody>
          <a:bodyPr/>
          <a:lstStyle/>
          <a:p>
            <a:fld id="{63292989-5821-5B4C-952A-4735D6788B4F}" type="slidenum">
              <a:rPr lang="en-US" smtClean="0"/>
              <a:pPr/>
              <a:t>17</a:t>
            </a:fld>
            <a:endParaRPr lang="en-US"/>
          </a:p>
        </p:txBody>
      </p:sp>
      <p:sp>
        <p:nvSpPr>
          <p:cNvPr id="2" name="Title 1">
            <a:extLst>
              <a:ext uri="{FF2B5EF4-FFF2-40B4-BE49-F238E27FC236}">
                <a16:creationId xmlns:a16="http://schemas.microsoft.com/office/drawing/2014/main" id="{2A6FAFB6-90F1-EB44-AA07-137BED6206AB}"/>
              </a:ext>
            </a:extLst>
          </p:cNvPr>
          <p:cNvSpPr>
            <a:spLocks noGrp="1"/>
          </p:cNvSpPr>
          <p:nvPr>
            <p:ph type="title"/>
          </p:nvPr>
        </p:nvSpPr>
        <p:spPr/>
        <p:txBody>
          <a:bodyPr/>
          <a:lstStyle/>
          <a:p>
            <a:r>
              <a:rPr lang="en-US" dirty="0"/>
              <a:t>HA – Financial Assistance</a:t>
            </a:r>
          </a:p>
        </p:txBody>
      </p:sp>
      <p:sp>
        <p:nvSpPr>
          <p:cNvPr id="3" name="Content Placeholder 2">
            <a:extLst>
              <a:ext uri="{FF2B5EF4-FFF2-40B4-BE49-F238E27FC236}">
                <a16:creationId xmlns:a16="http://schemas.microsoft.com/office/drawing/2014/main" id="{D07B5024-3C4B-F24B-BCF5-651BB591488A}"/>
              </a:ext>
            </a:extLst>
          </p:cNvPr>
          <p:cNvSpPr>
            <a:spLocks noGrp="1"/>
          </p:cNvSpPr>
          <p:nvPr>
            <p:ph idx="1"/>
          </p:nvPr>
        </p:nvSpPr>
        <p:spPr>
          <a:xfrm>
            <a:off x="838200" y="1825625"/>
            <a:ext cx="10515600" cy="4233478"/>
          </a:xfrm>
        </p:spPr>
        <p:txBody>
          <a:bodyPr numCol="2" spcCol="457200">
            <a:normAutofit/>
          </a:bodyPr>
          <a:lstStyle/>
          <a:p>
            <a:pPr marL="0" indent="0">
              <a:lnSpc>
                <a:spcPct val="120000"/>
              </a:lnSpc>
              <a:buNone/>
            </a:pPr>
            <a:r>
              <a:rPr lang="en-US" sz="1400" b="1" dirty="0"/>
              <a:t>TIPS AND TRICKS</a:t>
            </a:r>
          </a:p>
          <a:p>
            <a:pPr>
              <a:lnSpc>
                <a:spcPct val="120000"/>
              </a:lnSpc>
            </a:pPr>
            <a:r>
              <a:rPr lang="en-US" sz="1400" dirty="0"/>
              <a:t>FEMA Assistance is meant to only repair the house to minimum livable conditions. The assistance is not meant to make you whole! Manage your client’s expectations!</a:t>
            </a:r>
          </a:p>
          <a:p>
            <a:pPr>
              <a:lnSpc>
                <a:spcPct val="120000"/>
              </a:lnSpc>
            </a:pPr>
            <a:r>
              <a:rPr lang="en-US" sz="1400" dirty="0"/>
              <a:t>If no suitable housing is available, FEMA can demolish your existing home and either build you a new one or provide a FEMA trailer.</a:t>
            </a:r>
          </a:p>
          <a:p>
            <a:pPr>
              <a:lnSpc>
                <a:spcPct val="120000"/>
              </a:lnSpc>
            </a:pPr>
            <a:r>
              <a:rPr lang="en-US" sz="1400" dirty="0"/>
              <a:t>Must meet the following conditions for home replacement:</a:t>
            </a:r>
          </a:p>
          <a:p>
            <a:pPr lvl="1">
              <a:lnSpc>
                <a:spcPct val="120000"/>
              </a:lnSpc>
              <a:spcBef>
                <a:spcPts val="400"/>
              </a:spcBef>
            </a:pPr>
            <a:r>
              <a:rPr lang="en-US" sz="1200" dirty="0"/>
              <a:t>Home was destroyed by the disaster (and was livable and in use before it)</a:t>
            </a:r>
          </a:p>
          <a:p>
            <a:pPr lvl="1">
              <a:lnSpc>
                <a:spcPct val="120000"/>
              </a:lnSpc>
              <a:spcBef>
                <a:spcPts val="400"/>
              </a:spcBef>
            </a:pPr>
            <a:r>
              <a:rPr lang="en-US" sz="1200" dirty="0"/>
              <a:t>No insurance coverage</a:t>
            </a:r>
          </a:p>
          <a:p>
            <a:pPr lvl="1">
              <a:lnSpc>
                <a:spcPct val="120000"/>
              </a:lnSpc>
              <a:spcBef>
                <a:spcPts val="400"/>
              </a:spcBef>
            </a:pPr>
            <a:r>
              <a:rPr lang="en-US" sz="1200" dirty="0"/>
              <a:t>Repair not feasible</a:t>
            </a:r>
          </a:p>
          <a:p>
            <a:pPr lvl="1">
              <a:lnSpc>
                <a:spcPct val="120000"/>
              </a:lnSpc>
              <a:spcBef>
                <a:spcPts val="400"/>
              </a:spcBef>
            </a:pPr>
            <a:r>
              <a:rPr lang="en-US" sz="1200" dirty="0"/>
              <a:t>Replacement necessary for occupant’s health or safety</a:t>
            </a:r>
          </a:p>
          <a:p>
            <a:pPr>
              <a:lnSpc>
                <a:spcPct val="120000"/>
              </a:lnSpc>
            </a:pPr>
            <a:r>
              <a:rPr lang="en-US" sz="1400" dirty="0"/>
              <a:t>FEMA provides rental assistance for people who were displaced by the disaster. </a:t>
            </a:r>
          </a:p>
          <a:p>
            <a:pPr>
              <a:lnSpc>
                <a:spcPct val="120000"/>
              </a:lnSpc>
            </a:pPr>
            <a:r>
              <a:rPr lang="en-US" sz="1400" dirty="0"/>
              <a:t>Occupant receives money to pay the landlord for a short time (1-2 months), then must submit receipts to FEMA to get more rental assistance.</a:t>
            </a:r>
          </a:p>
          <a:p>
            <a:pPr>
              <a:lnSpc>
                <a:spcPct val="120000"/>
              </a:lnSpc>
            </a:pPr>
            <a:r>
              <a:rPr lang="en-US" sz="1400" dirty="0"/>
              <a:t>Keep an unmodified copy of all leases and receipts, both from before the disaster and afterward. FEMA can ask you to provide proof of payment!</a:t>
            </a:r>
          </a:p>
          <a:p>
            <a:pPr>
              <a:lnSpc>
                <a:spcPct val="120000"/>
              </a:lnSpc>
            </a:pPr>
            <a:r>
              <a:rPr lang="en-US" sz="1400" dirty="0"/>
              <a:t>If there’s too bad of a shortage of rental property, FEMA will find other places to put evacuees, like hotels/motels.</a:t>
            </a:r>
          </a:p>
        </p:txBody>
      </p:sp>
    </p:spTree>
    <p:extLst>
      <p:ext uri="{BB962C8B-B14F-4D97-AF65-F5344CB8AC3E}">
        <p14:creationId xmlns:p14="http://schemas.microsoft.com/office/powerpoint/2010/main" val="100222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ECF8D0-547D-2746-B5E4-5C21A50A3000}"/>
              </a:ext>
            </a:extLst>
          </p:cNvPr>
          <p:cNvSpPr>
            <a:spLocks noGrp="1"/>
          </p:cNvSpPr>
          <p:nvPr>
            <p:ph type="sldNum" sz="quarter" idx="12"/>
          </p:nvPr>
        </p:nvSpPr>
        <p:spPr/>
        <p:txBody>
          <a:bodyPr/>
          <a:lstStyle/>
          <a:p>
            <a:fld id="{63292989-5821-5B4C-952A-4735D6788B4F}" type="slidenum">
              <a:rPr lang="en-US" smtClean="0"/>
              <a:pPr/>
              <a:t>18</a:t>
            </a:fld>
            <a:endParaRPr lang="en-US"/>
          </a:p>
        </p:txBody>
      </p:sp>
      <p:sp>
        <p:nvSpPr>
          <p:cNvPr id="2" name="Title 1">
            <a:extLst>
              <a:ext uri="{FF2B5EF4-FFF2-40B4-BE49-F238E27FC236}">
                <a16:creationId xmlns:a16="http://schemas.microsoft.com/office/drawing/2014/main" id="{6E33605D-40A7-4F46-8C5C-25D6E08FCF89}"/>
              </a:ext>
            </a:extLst>
          </p:cNvPr>
          <p:cNvSpPr>
            <a:spLocks noGrp="1"/>
          </p:cNvSpPr>
          <p:nvPr>
            <p:ph type="title"/>
          </p:nvPr>
        </p:nvSpPr>
        <p:spPr/>
        <p:txBody>
          <a:bodyPr/>
          <a:lstStyle/>
          <a:p>
            <a:r>
              <a:rPr lang="en-US" dirty="0"/>
              <a:t>HA – Direct assistance</a:t>
            </a:r>
          </a:p>
        </p:txBody>
      </p:sp>
      <p:sp>
        <p:nvSpPr>
          <p:cNvPr id="3" name="Content Placeholder 2">
            <a:extLst>
              <a:ext uri="{FF2B5EF4-FFF2-40B4-BE49-F238E27FC236}">
                <a16:creationId xmlns:a16="http://schemas.microsoft.com/office/drawing/2014/main" id="{BE834D16-5A05-6941-B945-4CD5E42ACA1F}"/>
              </a:ext>
            </a:extLst>
          </p:cNvPr>
          <p:cNvSpPr>
            <a:spLocks noGrp="1"/>
          </p:cNvSpPr>
          <p:nvPr>
            <p:ph idx="1"/>
          </p:nvPr>
        </p:nvSpPr>
        <p:spPr/>
        <p:txBody>
          <a:bodyPr>
            <a:normAutofit fontScale="70000" lnSpcReduction="20000"/>
          </a:bodyPr>
          <a:lstStyle/>
          <a:p>
            <a:pPr>
              <a:lnSpc>
                <a:spcPct val="120000"/>
              </a:lnSpc>
              <a:spcBef>
                <a:spcPts val="1600"/>
              </a:spcBef>
            </a:pPr>
            <a:r>
              <a:rPr lang="en-US" b="1" dirty="0"/>
              <a:t>Multi-Family Lease and Repair (MLR): </a:t>
            </a:r>
            <a:r>
              <a:rPr lang="en-US" dirty="0"/>
              <a:t>FEMA can enter into a lease with owners of multi-family rental property and make repairs or improvements to provide temporary housing to applicants.</a:t>
            </a:r>
          </a:p>
          <a:p>
            <a:pPr>
              <a:lnSpc>
                <a:spcPct val="120000"/>
              </a:lnSpc>
              <a:spcBef>
                <a:spcPts val="1600"/>
              </a:spcBef>
            </a:pPr>
            <a:r>
              <a:rPr lang="en-US" b="1" dirty="0"/>
              <a:t>Transportable Temporary Housing Units (TTHUs): </a:t>
            </a:r>
            <a:r>
              <a:rPr lang="en-US" dirty="0"/>
              <a:t>FEMA purchases or leases a readily fabricated dwelling (i.e., RV or Manufactured Home), and provides it to eligible applicants for use as temporary housing for a limited period of time. </a:t>
            </a:r>
          </a:p>
          <a:p>
            <a:pPr>
              <a:lnSpc>
                <a:spcPct val="120000"/>
              </a:lnSpc>
              <a:spcBef>
                <a:spcPts val="1600"/>
              </a:spcBef>
            </a:pPr>
            <a:r>
              <a:rPr lang="en-US" b="1" dirty="0"/>
              <a:t>Direct Lease: </a:t>
            </a:r>
            <a:r>
              <a:rPr lang="en-US" dirty="0"/>
              <a:t>Existing ready-for-occupancy residential property is leased temporarily. If necessary, the property is modified or improved to provide a reasonable accommodation for an eligible applicant with a disability and/or with access and functional needs. </a:t>
            </a:r>
          </a:p>
          <a:p>
            <a:pPr>
              <a:lnSpc>
                <a:spcPct val="120000"/>
              </a:lnSpc>
              <a:spcBef>
                <a:spcPts val="1600"/>
              </a:spcBef>
            </a:pPr>
            <a:r>
              <a:rPr lang="en-US" b="1" dirty="0"/>
              <a:t>Permanent Housing Construction (PHC): </a:t>
            </a:r>
            <a:r>
              <a:rPr lang="en-US" dirty="0"/>
              <a:t>Home repair and/or construction services provided in insular areas outside the continental U.S. and in other locations where no alternative housing resources are available; and where types of housing assistance FEMA normally provides, such as Rental Assistance or other forms of direct assistance, are unavailable, infeasible, or not cost-effective.</a:t>
            </a:r>
          </a:p>
          <a:p>
            <a:pPr>
              <a:lnSpc>
                <a:spcPct val="120000"/>
              </a:lnSpc>
              <a:spcBef>
                <a:spcPts val="1600"/>
              </a:spcBef>
            </a:pPr>
            <a:endParaRPr lang="en-US" dirty="0"/>
          </a:p>
          <a:p>
            <a:pPr>
              <a:lnSpc>
                <a:spcPct val="120000"/>
              </a:lnSpc>
              <a:spcBef>
                <a:spcPts val="1600"/>
              </a:spcBef>
            </a:pPr>
            <a:endParaRPr lang="en-US" dirty="0"/>
          </a:p>
        </p:txBody>
      </p:sp>
    </p:spTree>
    <p:extLst>
      <p:ext uri="{BB962C8B-B14F-4D97-AF65-F5344CB8AC3E}">
        <p14:creationId xmlns:p14="http://schemas.microsoft.com/office/powerpoint/2010/main" val="160280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60E79D-CA4A-C54F-955F-23FB34E1CE8B}"/>
              </a:ext>
            </a:extLst>
          </p:cNvPr>
          <p:cNvSpPr>
            <a:spLocks noGrp="1"/>
          </p:cNvSpPr>
          <p:nvPr>
            <p:ph type="sldNum" sz="quarter" idx="12"/>
          </p:nvPr>
        </p:nvSpPr>
        <p:spPr/>
        <p:txBody>
          <a:bodyPr/>
          <a:lstStyle/>
          <a:p>
            <a:fld id="{63292989-5821-5B4C-952A-4735D6788B4F}" type="slidenum">
              <a:rPr lang="en-US" smtClean="0"/>
              <a:pPr/>
              <a:t>19</a:t>
            </a:fld>
            <a:endParaRPr lang="en-US"/>
          </a:p>
        </p:txBody>
      </p:sp>
      <p:sp>
        <p:nvSpPr>
          <p:cNvPr id="2" name="Title 1">
            <a:extLst>
              <a:ext uri="{FF2B5EF4-FFF2-40B4-BE49-F238E27FC236}">
                <a16:creationId xmlns:a16="http://schemas.microsoft.com/office/drawing/2014/main" id="{2DC2DF48-ED18-BC4D-955A-8E8245B697F2}"/>
              </a:ext>
            </a:extLst>
          </p:cNvPr>
          <p:cNvSpPr>
            <a:spLocks noGrp="1"/>
          </p:cNvSpPr>
          <p:nvPr>
            <p:ph type="title"/>
          </p:nvPr>
        </p:nvSpPr>
        <p:spPr/>
        <p:txBody>
          <a:bodyPr/>
          <a:lstStyle/>
          <a:p>
            <a:r>
              <a:rPr lang="en-US" dirty="0"/>
              <a:t>Other Needs Assistance (ONA)</a:t>
            </a:r>
          </a:p>
        </p:txBody>
      </p:sp>
      <p:sp>
        <p:nvSpPr>
          <p:cNvPr id="3" name="Content Placeholder 2">
            <a:extLst>
              <a:ext uri="{FF2B5EF4-FFF2-40B4-BE49-F238E27FC236}">
                <a16:creationId xmlns:a16="http://schemas.microsoft.com/office/drawing/2014/main" id="{14A8181A-E916-824F-A0F3-7B5255246FD6}"/>
              </a:ext>
            </a:extLst>
          </p:cNvPr>
          <p:cNvSpPr>
            <a:spLocks noGrp="1"/>
          </p:cNvSpPr>
          <p:nvPr>
            <p:ph idx="1"/>
          </p:nvPr>
        </p:nvSpPr>
        <p:spPr/>
        <p:txBody>
          <a:bodyPr>
            <a:normAutofit/>
          </a:bodyPr>
          <a:lstStyle/>
          <a:p>
            <a:pPr>
              <a:spcBef>
                <a:spcPts val="1600"/>
              </a:spcBef>
            </a:pPr>
            <a:r>
              <a:rPr lang="en-US" dirty="0"/>
              <a:t>IHP provides assistance to individuals and households affected by a</a:t>
            </a:r>
            <a:br>
              <a:rPr lang="en-US" dirty="0"/>
            </a:br>
            <a:r>
              <a:rPr lang="en-US" dirty="0"/>
              <a:t>disaster to enable them to address necessary expenses and serious needs, which cannot be met through other forms of disaster assistance or insurance.</a:t>
            </a:r>
          </a:p>
          <a:p>
            <a:pPr>
              <a:spcBef>
                <a:spcPts val="1600"/>
              </a:spcBef>
            </a:pPr>
            <a:r>
              <a:rPr lang="en-US" dirty="0"/>
              <a:t>ONA is typically, but not always, administered and partially funded by the state where the disaster occurred. </a:t>
            </a:r>
          </a:p>
          <a:p>
            <a:pPr>
              <a:spcBef>
                <a:spcPts val="1600"/>
              </a:spcBef>
            </a:pPr>
            <a:r>
              <a:rPr lang="en-US" dirty="0"/>
              <a:t>You do not have to file a separate application for ONA! The same application that was filled out for FEMA assistance also applies for ONA.</a:t>
            </a:r>
          </a:p>
        </p:txBody>
      </p:sp>
    </p:spTree>
    <p:extLst>
      <p:ext uri="{BB962C8B-B14F-4D97-AF65-F5344CB8AC3E}">
        <p14:creationId xmlns:p14="http://schemas.microsoft.com/office/powerpoint/2010/main" val="51667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AEC0D-AD87-1B43-98EE-01059E20E397}"/>
              </a:ext>
            </a:extLst>
          </p:cNvPr>
          <p:cNvSpPr>
            <a:spLocks noGrp="1"/>
          </p:cNvSpPr>
          <p:nvPr>
            <p:ph type="sldNum" sz="quarter" idx="12"/>
          </p:nvPr>
        </p:nvSpPr>
        <p:spPr>
          <a:xfrm>
            <a:off x="8610599" y="6356350"/>
            <a:ext cx="3440373" cy="365125"/>
          </a:xfrm>
        </p:spPr>
        <p:txBody>
          <a:bodyPr/>
          <a:lstStyle/>
          <a:p>
            <a:fld id="{63292989-5821-5B4C-952A-4735D6788B4F}" type="slidenum">
              <a:rPr lang="en-US" smtClean="0"/>
              <a:pPr/>
              <a:t>2</a:t>
            </a:fld>
            <a:endParaRPr lang="en-US"/>
          </a:p>
        </p:txBody>
      </p:sp>
      <p:sp>
        <p:nvSpPr>
          <p:cNvPr id="2" name="Title 1">
            <a:extLst>
              <a:ext uri="{FF2B5EF4-FFF2-40B4-BE49-F238E27FC236}">
                <a16:creationId xmlns:a16="http://schemas.microsoft.com/office/drawing/2014/main" id="{1020C5FA-D61D-EA44-AB27-080027F6EEC2}"/>
              </a:ext>
            </a:extLst>
          </p:cNvPr>
          <p:cNvSpPr>
            <a:spLocks noGrp="1"/>
          </p:cNvSpPr>
          <p:nvPr>
            <p:ph type="title"/>
          </p:nvPr>
        </p:nvSpPr>
        <p:spPr>
          <a:xfrm>
            <a:off x="838200" y="365126"/>
            <a:ext cx="10515600" cy="1110384"/>
          </a:xfrm>
        </p:spPr>
        <p:txBody>
          <a:bodyPr>
            <a:normAutofit fontScale="90000"/>
          </a:bodyPr>
          <a:lstStyle/>
          <a:p>
            <a:r>
              <a:rPr lang="en-US" dirty="0"/>
              <a:t>[Place Your Organization’s Information here]</a:t>
            </a:r>
          </a:p>
        </p:txBody>
      </p:sp>
      <p:sp>
        <p:nvSpPr>
          <p:cNvPr id="10" name="Content Placeholder 9">
            <a:extLst>
              <a:ext uri="{FF2B5EF4-FFF2-40B4-BE49-F238E27FC236}">
                <a16:creationId xmlns:a16="http://schemas.microsoft.com/office/drawing/2014/main" id="{AA16F712-09C9-1F44-B6CB-0074A5659E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7129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923208-5190-2B48-B668-754333129371}"/>
              </a:ext>
            </a:extLst>
          </p:cNvPr>
          <p:cNvSpPr>
            <a:spLocks noGrp="1"/>
          </p:cNvSpPr>
          <p:nvPr>
            <p:ph type="sldNum" sz="quarter" idx="12"/>
          </p:nvPr>
        </p:nvSpPr>
        <p:spPr/>
        <p:txBody>
          <a:bodyPr/>
          <a:lstStyle/>
          <a:p>
            <a:fld id="{63292989-5821-5B4C-952A-4735D6788B4F}" type="slidenum">
              <a:rPr lang="en-US" smtClean="0"/>
              <a:pPr/>
              <a:t>20</a:t>
            </a:fld>
            <a:endParaRPr lang="en-US"/>
          </a:p>
        </p:txBody>
      </p:sp>
      <p:sp>
        <p:nvSpPr>
          <p:cNvPr id="2" name="Title 1">
            <a:extLst>
              <a:ext uri="{FF2B5EF4-FFF2-40B4-BE49-F238E27FC236}">
                <a16:creationId xmlns:a16="http://schemas.microsoft.com/office/drawing/2014/main" id="{F8F990AB-3BB7-AF4A-A09C-49E4D5DBF3A3}"/>
              </a:ext>
            </a:extLst>
          </p:cNvPr>
          <p:cNvSpPr>
            <a:spLocks noGrp="1"/>
          </p:cNvSpPr>
          <p:nvPr>
            <p:ph type="title"/>
          </p:nvPr>
        </p:nvSpPr>
        <p:spPr/>
        <p:txBody>
          <a:bodyPr/>
          <a:lstStyle/>
          <a:p>
            <a:r>
              <a:rPr lang="en-US" dirty="0"/>
              <a:t>ONA – SBA Dependent</a:t>
            </a:r>
          </a:p>
        </p:txBody>
      </p:sp>
      <p:sp>
        <p:nvSpPr>
          <p:cNvPr id="3" name="Content Placeholder 2">
            <a:extLst>
              <a:ext uri="{FF2B5EF4-FFF2-40B4-BE49-F238E27FC236}">
                <a16:creationId xmlns:a16="http://schemas.microsoft.com/office/drawing/2014/main" id="{80780500-BE49-084C-9958-8EFF5EC16771}"/>
              </a:ext>
            </a:extLst>
          </p:cNvPr>
          <p:cNvSpPr>
            <a:spLocks noGrp="1"/>
          </p:cNvSpPr>
          <p:nvPr>
            <p:ph idx="1"/>
          </p:nvPr>
        </p:nvSpPr>
        <p:spPr/>
        <p:txBody>
          <a:bodyPr>
            <a:normAutofit fontScale="70000" lnSpcReduction="20000"/>
          </a:bodyPr>
          <a:lstStyle/>
          <a:p>
            <a:pPr marL="0" indent="0">
              <a:lnSpc>
                <a:spcPct val="120000"/>
              </a:lnSpc>
              <a:buNone/>
            </a:pPr>
            <a:r>
              <a:rPr lang="en-US" dirty="0"/>
              <a:t>Only applicants who do not qualify for a loan from the SBA may be eligible for assistance for the SBA-dependent category (Personal Property, Moving and Storage, and Transportation Assistance)</a:t>
            </a:r>
          </a:p>
          <a:p>
            <a:pPr marL="0" indent="0">
              <a:lnSpc>
                <a:spcPct val="120000"/>
              </a:lnSpc>
              <a:buNone/>
            </a:pPr>
            <a:r>
              <a:rPr lang="en-US" b="1" dirty="0"/>
              <a:t>Tips and Tricks</a:t>
            </a:r>
          </a:p>
          <a:p>
            <a:pPr>
              <a:lnSpc>
                <a:spcPct val="120000"/>
              </a:lnSpc>
            </a:pPr>
            <a:r>
              <a:rPr lang="en-US" dirty="0"/>
              <a:t>Funds must be used the way FEMA/the State tells you to use them.</a:t>
            </a:r>
          </a:p>
          <a:p>
            <a:pPr>
              <a:lnSpc>
                <a:spcPct val="120000"/>
              </a:lnSpc>
            </a:pPr>
            <a:r>
              <a:rPr lang="en-US" dirty="0"/>
              <a:t>This is the money you use to replace a destroyed household items, destroyed clothes, damaged appliances, etc.</a:t>
            </a:r>
          </a:p>
          <a:p>
            <a:pPr>
              <a:lnSpc>
                <a:spcPct val="120000"/>
              </a:lnSpc>
            </a:pPr>
            <a:r>
              <a:rPr lang="en-US" dirty="0"/>
              <a:t>Make an itemized list of everything that was destroyed. Every single item.</a:t>
            </a:r>
          </a:p>
          <a:p>
            <a:pPr>
              <a:lnSpc>
                <a:spcPct val="120000"/>
              </a:lnSpc>
            </a:pPr>
            <a:r>
              <a:rPr lang="en-US" dirty="0"/>
              <a:t>FEMA will only give Transportation assistance if all a household’s vehicles are destroyed.</a:t>
            </a:r>
          </a:p>
          <a:p>
            <a:pPr>
              <a:lnSpc>
                <a:spcPct val="120000"/>
              </a:lnSpc>
            </a:pPr>
            <a:r>
              <a:rPr lang="en-US" dirty="0"/>
              <a:t>Vehicles must have been registered and had state minimum insurance at the time of the disaster.</a:t>
            </a:r>
          </a:p>
          <a:p>
            <a:pPr>
              <a:lnSpc>
                <a:spcPct val="120000"/>
              </a:lnSpc>
            </a:pPr>
            <a:r>
              <a:rPr lang="en-US" dirty="0"/>
              <a:t>FEMA will need to see an itemized estimate from a certified mechanic.</a:t>
            </a:r>
          </a:p>
          <a:p>
            <a:pPr>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311712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3B9A3-BE13-2F4B-AB98-06692AB3F13F}"/>
              </a:ext>
            </a:extLst>
          </p:cNvPr>
          <p:cNvSpPr>
            <a:spLocks noGrp="1"/>
          </p:cNvSpPr>
          <p:nvPr>
            <p:ph type="sldNum" sz="quarter" idx="12"/>
          </p:nvPr>
        </p:nvSpPr>
        <p:spPr/>
        <p:txBody>
          <a:bodyPr/>
          <a:lstStyle/>
          <a:p>
            <a:fld id="{63292989-5821-5B4C-952A-4735D6788B4F}" type="slidenum">
              <a:rPr lang="en-US" smtClean="0"/>
              <a:pPr/>
              <a:t>21</a:t>
            </a:fld>
            <a:endParaRPr lang="en-US"/>
          </a:p>
        </p:txBody>
      </p:sp>
      <p:sp>
        <p:nvSpPr>
          <p:cNvPr id="2" name="Title 1">
            <a:extLst>
              <a:ext uri="{FF2B5EF4-FFF2-40B4-BE49-F238E27FC236}">
                <a16:creationId xmlns:a16="http://schemas.microsoft.com/office/drawing/2014/main" id="{B44C5E8B-380C-0244-ADA7-17ABA4D11673}"/>
              </a:ext>
            </a:extLst>
          </p:cNvPr>
          <p:cNvSpPr>
            <a:spLocks noGrp="1"/>
          </p:cNvSpPr>
          <p:nvPr>
            <p:ph type="title"/>
          </p:nvPr>
        </p:nvSpPr>
        <p:spPr/>
        <p:txBody>
          <a:bodyPr/>
          <a:lstStyle/>
          <a:p>
            <a:r>
              <a:rPr lang="en-US" dirty="0"/>
              <a:t>ONA – Non-SBA Dependent</a:t>
            </a:r>
          </a:p>
        </p:txBody>
      </p:sp>
      <p:sp>
        <p:nvSpPr>
          <p:cNvPr id="3" name="Content Placeholder 2">
            <a:extLst>
              <a:ext uri="{FF2B5EF4-FFF2-40B4-BE49-F238E27FC236}">
                <a16:creationId xmlns:a16="http://schemas.microsoft.com/office/drawing/2014/main" id="{129D16C6-87CD-CC4C-A883-178FD0EF6AA0}"/>
              </a:ext>
            </a:extLst>
          </p:cNvPr>
          <p:cNvSpPr>
            <a:spLocks noGrp="1"/>
          </p:cNvSpPr>
          <p:nvPr>
            <p:ph idx="1"/>
          </p:nvPr>
        </p:nvSpPr>
        <p:spPr>
          <a:xfrm>
            <a:off x="838200" y="1825625"/>
            <a:ext cx="9948863" cy="4050242"/>
          </a:xfrm>
        </p:spPr>
        <p:txBody>
          <a:bodyPr/>
          <a:lstStyle/>
          <a:p>
            <a:r>
              <a:rPr lang="en-US" dirty="0"/>
              <a:t>Non-SBA-dependent types of ONA (Funeral, Medical, Dental, Child Care, and assistance for miscellaneous items) may be awarded regardless of the applicant’s SBA status.</a:t>
            </a:r>
          </a:p>
        </p:txBody>
      </p:sp>
    </p:spTree>
    <p:extLst>
      <p:ext uri="{BB962C8B-B14F-4D97-AF65-F5344CB8AC3E}">
        <p14:creationId xmlns:p14="http://schemas.microsoft.com/office/powerpoint/2010/main" val="254649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DC65AD-1322-9A4C-976C-7413A6DC9828}"/>
              </a:ext>
            </a:extLst>
          </p:cNvPr>
          <p:cNvSpPr>
            <a:spLocks noGrp="1"/>
          </p:cNvSpPr>
          <p:nvPr>
            <p:ph type="sldNum" sz="quarter" idx="12"/>
          </p:nvPr>
        </p:nvSpPr>
        <p:spPr/>
        <p:txBody>
          <a:bodyPr/>
          <a:lstStyle/>
          <a:p>
            <a:fld id="{63292989-5821-5B4C-952A-4735D6788B4F}" type="slidenum">
              <a:rPr lang="en-US" smtClean="0"/>
              <a:pPr/>
              <a:t>22</a:t>
            </a:fld>
            <a:endParaRPr lang="en-US"/>
          </a:p>
        </p:txBody>
      </p:sp>
      <p:sp>
        <p:nvSpPr>
          <p:cNvPr id="2" name="Title 1">
            <a:extLst>
              <a:ext uri="{FF2B5EF4-FFF2-40B4-BE49-F238E27FC236}">
                <a16:creationId xmlns:a16="http://schemas.microsoft.com/office/drawing/2014/main" id="{3CFFDD2F-9034-D944-8CC6-65EEC400807E}"/>
              </a:ext>
            </a:extLst>
          </p:cNvPr>
          <p:cNvSpPr>
            <a:spLocks noGrp="1"/>
          </p:cNvSpPr>
          <p:nvPr>
            <p:ph type="title"/>
          </p:nvPr>
        </p:nvSpPr>
        <p:spPr/>
        <p:txBody>
          <a:bodyPr/>
          <a:lstStyle/>
          <a:p>
            <a:r>
              <a:rPr lang="en-US"/>
              <a:t>Critical Needs Assistance (CNA)</a:t>
            </a:r>
            <a:endParaRPr lang="en-US" dirty="0"/>
          </a:p>
        </p:txBody>
      </p:sp>
      <p:sp>
        <p:nvSpPr>
          <p:cNvPr id="3" name="Content Placeholder 2">
            <a:extLst>
              <a:ext uri="{FF2B5EF4-FFF2-40B4-BE49-F238E27FC236}">
                <a16:creationId xmlns:a16="http://schemas.microsoft.com/office/drawing/2014/main" id="{A557582A-3D0B-EA43-A7F1-E5DF19B38D19}"/>
              </a:ext>
            </a:extLst>
          </p:cNvPr>
          <p:cNvSpPr>
            <a:spLocks noGrp="1"/>
          </p:cNvSpPr>
          <p:nvPr>
            <p:ph idx="1"/>
          </p:nvPr>
        </p:nvSpPr>
        <p:spPr/>
        <p:txBody>
          <a:bodyPr>
            <a:normAutofit fontScale="85000" lnSpcReduction="10000"/>
          </a:bodyPr>
          <a:lstStyle/>
          <a:p>
            <a:pPr>
              <a:lnSpc>
                <a:spcPct val="110000"/>
              </a:lnSpc>
              <a:spcBef>
                <a:spcPts val="1600"/>
              </a:spcBef>
            </a:pPr>
            <a:r>
              <a:rPr lang="en-US"/>
              <a:t>An immediate payment to cover immediate needs.</a:t>
            </a:r>
          </a:p>
          <a:p>
            <a:pPr lvl="1">
              <a:lnSpc>
                <a:spcPct val="110000"/>
              </a:lnSpc>
              <a:spcBef>
                <a:spcPts val="1600"/>
              </a:spcBef>
            </a:pPr>
            <a:r>
              <a:rPr lang="en-US"/>
              <a:t>Shorter eligibility process, but applicants must be displaced from their homes.</a:t>
            </a:r>
          </a:p>
          <a:p>
            <a:pPr>
              <a:lnSpc>
                <a:spcPct val="110000"/>
              </a:lnSpc>
              <a:spcBef>
                <a:spcPts val="1600"/>
              </a:spcBef>
            </a:pPr>
            <a:r>
              <a:rPr lang="en-US"/>
              <a:t>CNA is limited to $500 per eligible household and will be awarded as a one-time payment. </a:t>
            </a:r>
          </a:p>
          <a:p>
            <a:pPr>
              <a:lnSpc>
                <a:spcPct val="110000"/>
              </a:lnSpc>
              <a:spcBef>
                <a:spcPts val="1600"/>
              </a:spcBef>
            </a:pPr>
            <a:r>
              <a:rPr lang="en-US"/>
              <a:t>Requirements to get CNA:</a:t>
            </a:r>
          </a:p>
          <a:p>
            <a:pPr lvl="1">
              <a:lnSpc>
                <a:spcPct val="110000"/>
              </a:lnSpc>
              <a:spcBef>
                <a:spcPts val="1600"/>
              </a:spcBef>
            </a:pPr>
            <a:r>
              <a:rPr lang="en-US"/>
              <a:t>Must pass FEMA’s identity verification process; </a:t>
            </a:r>
          </a:p>
          <a:p>
            <a:pPr lvl="1">
              <a:lnSpc>
                <a:spcPct val="110000"/>
              </a:lnSpc>
              <a:spcBef>
                <a:spcPts val="1600"/>
              </a:spcBef>
            </a:pPr>
            <a:r>
              <a:rPr lang="en-US"/>
              <a:t>At registration, must state that they have critical needs and request financial assistance for those needs and expenses;  (This is a question on the FEMA application form)</a:t>
            </a:r>
          </a:p>
          <a:p>
            <a:pPr lvl="1">
              <a:lnSpc>
                <a:spcPct val="110000"/>
              </a:lnSpc>
              <a:spcBef>
                <a:spcPts val="1600"/>
              </a:spcBef>
            </a:pPr>
            <a:r>
              <a:rPr lang="en-US"/>
              <a:t>Their pre-disaster primary residence is located in an area designated for CNA; and </a:t>
            </a:r>
          </a:p>
          <a:p>
            <a:pPr lvl="1">
              <a:lnSpc>
                <a:spcPct val="110000"/>
              </a:lnSpc>
              <a:spcBef>
                <a:spcPts val="1600"/>
              </a:spcBef>
            </a:pPr>
            <a:r>
              <a:rPr lang="en-US"/>
              <a:t>They are displaced from their pre-disaster primary residence as a result of the disaster.</a:t>
            </a:r>
            <a:endParaRPr lang="en-US" dirty="0"/>
          </a:p>
        </p:txBody>
      </p:sp>
    </p:spTree>
    <p:extLst>
      <p:ext uri="{BB962C8B-B14F-4D97-AF65-F5344CB8AC3E}">
        <p14:creationId xmlns:p14="http://schemas.microsoft.com/office/powerpoint/2010/main" val="115909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E676A-1BE1-5845-B7EE-3D69DF0DC049}"/>
              </a:ext>
            </a:extLst>
          </p:cNvPr>
          <p:cNvSpPr>
            <a:spLocks noGrp="1"/>
          </p:cNvSpPr>
          <p:nvPr>
            <p:ph type="sldNum" sz="quarter" idx="12"/>
          </p:nvPr>
        </p:nvSpPr>
        <p:spPr/>
        <p:txBody>
          <a:bodyPr/>
          <a:lstStyle/>
          <a:p>
            <a:fld id="{63292989-5821-5B4C-952A-4735D6788B4F}" type="slidenum">
              <a:rPr lang="en-US" smtClean="0"/>
              <a:pPr/>
              <a:t>23</a:t>
            </a:fld>
            <a:endParaRPr lang="en-US"/>
          </a:p>
        </p:txBody>
      </p:sp>
      <p:sp>
        <p:nvSpPr>
          <p:cNvPr id="2" name="Title 1">
            <a:extLst>
              <a:ext uri="{FF2B5EF4-FFF2-40B4-BE49-F238E27FC236}">
                <a16:creationId xmlns:a16="http://schemas.microsoft.com/office/drawing/2014/main" id="{705127B0-0DF1-4D44-8BF7-220774E1E30C}"/>
              </a:ext>
            </a:extLst>
          </p:cNvPr>
          <p:cNvSpPr>
            <a:spLocks noGrp="1"/>
          </p:cNvSpPr>
          <p:nvPr>
            <p:ph type="title"/>
          </p:nvPr>
        </p:nvSpPr>
        <p:spPr/>
        <p:txBody>
          <a:bodyPr/>
          <a:lstStyle/>
          <a:p>
            <a:r>
              <a:rPr lang="en-US" dirty="0"/>
              <a:t>Duplication of Benefits</a:t>
            </a:r>
          </a:p>
        </p:txBody>
      </p:sp>
      <p:sp>
        <p:nvSpPr>
          <p:cNvPr id="3" name="Content Placeholder 2">
            <a:extLst>
              <a:ext uri="{FF2B5EF4-FFF2-40B4-BE49-F238E27FC236}">
                <a16:creationId xmlns:a16="http://schemas.microsoft.com/office/drawing/2014/main" id="{11A234AF-E164-7243-BEBA-A59BC4FCA104}"/>
              </a:ext>
            </a:extLst>
          </p:cNvPr>
          <p:cNvSpPr>
            <a:spLocks noGrp="1"/>
          </p:cNvSpPr>
          <p:nvPr>
            <p:ph idx="1"/>
          </p:nvPr>
        </p:nvSpPr>
        <p:spPr/>
        <p:txBody>
          <a:bodyPr>
            <a:normAutofit/>
          </a:bodyPr>
          <a:lstStyle/>
          <a:p>
            <a:pPr>
              <a:spcBef>
                <a:spcPts val="1600"/>
              </a:spcBef>
            </a:pPr>
            <a:r>
              <a:rPr lang="en-US" dirty="0"/>
              <a:t>FEMA won’t give you funds for something if you already got money for it.</a:t>
            </a:r>
          </a:p>
          <a:p>
            <a:pPr lvl="1"/>
            <a:r>
              <a:rPr lang="en-US" dirty="0"/>
              <a:t>Did your insurance cover your damages?</a:t>
            </a:r>
          </a:p>
          <a:p>
            <a:pPr lvl="1"/>
            <a:r>
              <a:rPr lang="en-US" dirty="0"/>
              <a:t>Is this your home where you actually live?</a:t>
            </a:r>
          </a:p>
          <a:p>
            <a:pPr lvl="1"/>
            <a:r>
              <a:rPr lang="en-US" dirty="0"/>
              <a:t>Has some other program/charity fixed the property?</a:t>
            </a:r>
          </a:p>
          <a:p>
            <a:pPr>
              <a:spcBef>
                <a:spcPts val="1600"/>
              </a:spcBef>
            </a:pPr>
            <a:r>
              <a:rPr lang="en-US" dirty="0"/>
              <a:t>Medicaid portability issues. FEMA will deny costs if Medicaid would cover them, but some portability issues can result in nobody covering those expenses.</a:t>
            </a:r>
          </a:p>
        </p:txBody>
      </p:sp>
    </p:spTree>
    <p:extLst>
      <p:ext uri="{BB962C8B-B14F-4D97-AF65-F5344CB8AC3E}">
        <p14:creationId xmlns:p14="http://schemas.microsoft.com/office/powerpoint/2010/main" val="1667919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08F55A-202D-4A4D-B4D2-9ACFE1985226}"/>
              </a:ext>
            </a:extLst>
          </p:cNvPr>
          <p:cNvSpPr>
            <a:spLocks noGrp="1"/>
          </p:cNvSpPr>
          <p:nvPr>
            <p:ph type="sldNum" sz="quarter" idx="12"/>
          </p:nvPr>
        </p:nvSpPr>
        <p:spPr/>
        <p:txBody>
          <a:bodyPr/>
          <a:lstStyle/>
          <a:p>
            <a:fld id="{63292989-5821-5B4C-952A-4735D6788B4F}" type="slidenum">
              <a:rPr lang="en-US" smtClean="0"/>
              <a:pPr/>
              <a:t>24</a:t>
            </a:fld>
            <a:endParaRPr lang="en-US"/>
          </a:p>
        </p:txBody>
      </p:sp>
      <p:sp>
        <p:nvSpPr>
          <p:cNvPr id="5" name="Title 4">
            <a:extLst>
              <a:ext uri="{FF2B5EF4-FFF2-40B4-BE49-F238E27FC236}">
                <a16:creationId xmlns:a16="http://schemas.microsoft.com/office/drawing/2014/main" id="{3DEA04DC-3A56-914A-AD0B-4136CE0384A1}"/>
              </a:ext>
            </a:extLst>
          </p:cNvPr>
          <p:cNvSpPr>
            <a:spLocks noGrp="1"/>
          </p:cNvSpPr>
          <p:nvPr>
            <p:ph type="title"/>
          </p:nvPr>
        </p:nvSpPr>
        <p:spPr/>
        <p:txBody>
          <a:bodyPr/>
          <a:lstStyle/>
          <a:p>
            <a:r>
              <a:rPr lang="en-US" dirty="0"/>
              <a:t>Disaster Recovery Reform Act </a:t>
            </a:r>
            <a:br>
              <a:rPr lang="en-US" dirty="0"/>
            </a:br>
            <a:r>
              <a:rPr lang="en-US" dirty="0"/>
              <a:t>of 2018 (DRRA)</a:t>
            </a:r>
          </a:p>
        </p:txBody>
      </p:sp>
    </p:spTree>
    <p:extLst>
      <p:ext uri="{BB962C8B-B14F-4D97-AF65-F5344CB8AC3E}">
        <p14:creationId xmlns:p14="http://schemas.microsoft.com/office/powerpoint/2010/main" val="55026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1463C3-06EC-C747-B5F3-D8014E4C7EAA}"/>
              </a:ext>
            </a:extLst>
          </p:cNvPr>
          <p:cNvSpPr>
            <a:spLocks noGrp="1"/>
          </p:cNvSpPr>
          <p:nvPr>
            <p:ph type="sldNum" sz="quarter" idx="12"/>
          </p:nvPr>
        </p:nvSpPr>
        <p:spPr/>
        <p:txBody>
          <a:bodyPr/>
          <a:lstStyle/>
          <a:p>
            <a:fld id="{63292989-5821-5B4C-952A-4735D6788B4F}" type="slidenum">
              <a:rPr lang="en-US" smtClean="0"/>
              <a:pPr/>
              <a:t>25</a:t>
            </a:fld>
            <a:endParaRPr lang="en-US"/>
          </a:p>
        </p:txBody>
      </p:sp>
      <p:sp>
        <p:nvSpPr>
          <p:cNvPr id="4" name="Title 3">
            <a:extLst>
              <a:ext uri="{FF2B5EF4-FFF2-40B4-BE49-F238E27FC236}">
                <a16:creationId xmlns:a16="http://schemas.microsoft.com/office/drawing/2014/main" id="{38E46C55-7341-8C44-9AA4-3EDE74E7DA08}"/>
              </a:ext>
            </a:extLst>
          </p:cNvPr>
          <p:cNvSpPr>
            <a:spLocks noGrp="1"/>
          </p:cNvSpPr>
          <p:nvPr>
            <p:ph type="title"/>
          </p:nvPr>
        </p:nvSpPr>
        <p:spPr/>
        <p:txBody>
          <a:bodyPr/>
          <a:lstStyle/>
          <a:p>
            <a:r>
              <a:rPr lang="en-US" dirty="0"/>
              <a:t>DRRA</a:t>
            </a:r>
          </a:p>
        </p:txBody>
      </p:sp>
      <p:sp>
        <p:nvSpPr>
          <p:cNvPr id="5" name="Content Placeholder 4">
            <a:extLst>
              <a:ext uri="{FF2B5EF4-FFF2-40B4-BE49-F238E27FC236}">
                <a16:creationId xmlns:a16="http://schemas.microsoft.com/office/drawing/2014/main" id="{24B464AB-6DC8-9049-9DB5-B93FAC8571A2}"/>
              </a:ext>
            </a:extLst>
          </p:cNvPr>
          <p:cNvSpPr>
            <a:spLocks noGrp="1"/>
          </p:cNvSpPr>
          <p:nvPr>
            <p:ph idx="1"/>
          </p:nvPr>
        </p:nvSpPr>
        <p:spPr>
          <a:xfrm>
            <a:off x="838200" y="1825626"/>
            <a:ext cx="10515600" cy="3646488"/>
          </a:xfrm>
        </p:spPr>
        <p:txBody>
          <a:bodyPr numCol="2" spcCol="457200">
            <a:normAutofit fontScale="70000" lnSpcReduction="20000"/>
          </a:bodyPr>
          <a:lstStyle/>
          <a:p>
            <a:pPr>
              <a:lnSpc>
                <a:spcPct val="110000"/>
              </a:lnSpc>
              <a:spcBef>
                <a:spcPts val="1600"/>
              </a:spcBef>
            </a:pPr>
            <a:r>
              <a:rPr lang="en-US" dirty="0"/>
              <a:t>DRRA was signed into law on October 5, 2018.</a:t>
            </a:r>
          </a:p>
          <a:p>
            <a:pPr>
              <a:lnSpc>
                <a:spcPct val="110000"/>
              </a:lnSpc>
              <a:spcBef>
                <a:spcPts val="1600"/>
              </a:spcBef>
            </a:pPr>
            <a:r>
              <a:rPr lang="en-US" dirty="0"/>
              <a:t>It is located within §§ 1201-1246 of H.R. 302.</a:t>
            </a:r>
          </a:p>
          <a:p>
            <a:pPr>
              <a:lnSpc>
                <a:spcPct val="110000"/>
              </a:lnSpc>
              <a:spcBef>
                <a:spcPts val="1600"/>
              </a:spcBef>
            </a:pPr>
            <a:r>
              <a:rPr lang="en-US" dirty="0"/>
              <a:t>Generally, the changes are effective for disasters declared on or after September 1, 2017.</a:t>
            </a:r>
          </a:p>
          <a:p>
            <a:pPr>
              <a:lnSpc>
                <a:spcPct val="110000"/>
              </a:lnSpc>
              <a:spcBef>
                <a:spcPts val="1600"/>
              </a:spcBef>
            </a:pPr>
            <a:r>
              <a:rPr lang="en-US" dirty="0"/>
              <a:t>ONA and HA come from separate “pots” of money. Maximum benefit from any single pot is approximately $34,900 for FY 2019.</a:t>
            </a:r>
          </a:p>
          <a:p>
            <a:pPr lvl="1">
              <a:lnSpc>
                <a:spcPct val="110000"/>
              </a:lnSpc>
            </a:pPr>
            <a:r>
              <a:rPr lang="en-US" dirty="0"/>
              <a:t>Yes, you can get $34,900 to repair your house, and another $34,900 for replacing lost personal property.</a:t>
            </a:r>
          </a:p>
          <a:p>
            <a:pPr lvl="1">
              <a:lnSpc>
                <a:spcPct val="110000"/>
              </a:lnSpc>
            </a:pPr>
            <a:r>
              <a:rPr lang="en-US" dirty="0"/>
              <a:t>This amount changes each year based on inflation.</a:t>
            </a:r>
          </a:p>
          <a:p>
            <a:pPr>
              <a:lnSpc>
                <a:spcPct val="110000"/>
              </a:lnSpc>
              <a:spcBef>
                <a:spcPts val="1600"/>
              </a:spcBef>
            </a:pPr>
            <a:r>
              <a:rPr lang="en-US" dirty="0"/>
              <a:t>Rental assistance and certain expenses related to accessibility are not part of these caps.</a:t>
            </a:r>
          </a:p>
          <a:p>
            <a:pPr>
              <a:lnSpc>
                <a:spcPct val="110000"/>
              </a:lnSpc>
              <a:spcBef>
                <a:spcPts val="1600"/>
              </a:spcBef>
            </a:pPr>
            <a:r>
              <a:rPr lang="en-US" dirty="0"/>
              <a:t>Exclusions from HA cap: Rental Assistance and certain expenses related to accessibility</a:t>
            </a:r>
          </a:p>
          <a:p>
            <a:pPr>
              <a:lnSpc>
                <a:spcPct val="110000"/>
              </a:lnSpc>
              <a:spcBef>
                <a:spcPts val="1600"/>
              </a:spcBef>
            </a:pPr>
            <a:r>
              <a:rPr lang="en-US" dirty="0"/>
              <a:t>Exclusions from ONA cap: Certain expenses related to accessibility</a:t>
            </a:r>
          </a:p>
          <a:p>
            <a:pPr>
              <a:lnSpc>
                <a:spcPct val="110000"/>
              </a:lnSpc>
              <a:spcBef>
                <a:spcPts val="1600"/>
              </a:spcBef>
            </a:pPr>
            <a:endParaRPr lang="en-US" dirty="0"/>
          </a:p>
          <a:p>
            <a:pPr>
              <a:lnSpc>
                <a:spcPct val="110000"/>
              </a:lnSpc>
              <a:spcBef>
                <a:spcPts val="1600"/>
              </a:spcBef>
            </a:pPr>
            <a:endParaRPr lang="en-US" dirty="0"/>
          </a:p>
        </p:txBody>
      </p:sp>
    </p:spTree>
    <p:extLst>
      <p:ext uri="{BB962C8B-B14F-4D97-AF65-F5344CB8AC3E}">
        <p14:creationId xmlns:p14="http://schemas.microsoft.com/office/powerpoint/2010/main" val="1750242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CCAE7-F6A0-B44D-BCD7-D30FF9EF3157}"/>
              </a:ext>
            </a:extLst>
          </p:cNvPr>
          <p:cNvSpPr>
            <a:spLocks noGrp="1"/>
          </p:cNvSpPr>
          <p:nvPr>
            <p:ph type="sldNum" sz="quarter" idx="12"/>
          </p:nvPr>
        </p:nvSpPr>
        <p:spPr/>
        <p:txBody>
          <a:bodyPr/>
          <a:lstStyle/>
          <a:p>
            <a:fld id="{63292989-5821-5B4C-952A-4735D6788B4F}" type="slidenum">
              <a:rPr lang="en-US" smtClean="0"/>
              <a:pPr/>
              <a:t>26</a:t>
            </a:fld>
            <a:endParaRPr lang="en-US"/>
          </a:p>
        </p:txBody>
      </p:sp>
      <p:sp>
        <p:nvSpPr>
          <p:cNvPr id="2" name="Title 1">
            <a:extLst>
              <a:ext uri="{FF2B5EF4-FFF2-40B4-BE49-F238E27FC236}">
                <a16:creationId xmlns:a16="http://schemas.microsoft.com/office/drawing/2014/main" id="{7B4C4B0F-29CA-914E-8963-95FCD1F0771D}"/>
              </a:ext>
            </a:extLst>
          </p:cNvPr>
          <p:cNvSpPr>
            <a:spLocks noGrp="1"/>
          </p:cNvSpPr>
          <p:nvPr>
            <p:ph type="title"/>
          </p:nvPr>
        </p:nvSpPr>
        <p:spPr/>
        <p:txBody>
          <a:bodyPr>
            <a:normAutofit fontScale="90000"/>
          </a:bodyPr>
          <a:lstStyle/>
          <a:p>
            <a:r>
              <a:rPr lang="en-US" dirty="0"/>
              <a:t>State Control of some FEMA IHP </a:t>
            </a:r>
            <a:br>
              <a:rPr lang="en-US" dirty="0"/>
            </a:br>
            <a:r>
              <a:rPr lang="en-US" dirty="0"/>
              <a:t>Housing Programs</a:t>
            </a:r>
          </a:p>
        </p:txBody>
      </p:sp>
      <p:sp>
        <p:nvSpPr>
          <p:cNvPr id="3" name="Content Placeholder 2">
            <a:extLst>
              <a:ext uri="{FF2B5EF4-FFF2-40B4-BE49-F238E27FC236}">
                <a16:creationId xmlns:a16="http://schemas.microsoft.com/office/drawing/2014/main" id="{A55FC09A-E895-9A4F-A4AD-A9267503FE2B}"/>
              </a:ext>
            </a:extLst>
          </p:cNvPr>
          <p:cNvSpPr>
            <a:spLocks noGrp="1"/>
          </p:cNvSpPr>
          <p:nvPr>
            <p:ph idx="1"/>
          </p:nvPr>
        </p:nvSpPr>
        <p:spPr/>
        <p:txBody>
          <a:bodyPr>
            <a:normAutofit/>
          </a:bodyPr>
          <a:lstStyle/>
          <a:p>
            <a:pPr marL="0" indent="0">
              <a:spcBef>
                <a:spcPts val="1600"/>
              </a:spcBef>
              <a:buNone/>
            </a:pPr>
            <a:r>
              <a:rPr lang="en-US" b="1" dirty="0">
                <a:solidFill>
                  <a:schemeClr val="accent1"/>
                </a:solidFill>
              </a:rPr>
              <a:t>Under the DRRA…</a:t>
            </a:r>
          </a:p>
          <a:p>
            <a:pPr>
              <a:spcBef>
                <a:spcPts val="1600"/>
              </a:spcBef>
            </a:pPr>
            <a:r>
              <a:rPr lang="en-US" dirty="0"/>
              <a:t>State can administer some categories of HA or leave them to FEMA</a:t>
            </a:r>
          </a:p>
          <a:p>
            <a:pPr lvl="1"/>
            <a:r>
              <a:rPr lang="en-US" dirty="0"/>
              <a:t>These categories are: Direct Housing and Permanent Housing Construction</a:t>
            </a:r>
          </a:p>
          <a:p>
            <a:pPr>
              <a:spcBef>
                <a:spcPts val="1600"/>
              </a:spcBef>
            </a:pPr>
            <a:r>
              <a:rPr lang="en-US" dirty="0"/>
              <a:t>Other HA programs must always be administered by FEMA</a:t>
            </a:r>
          </a:p>
          <a:p>
            <a:pPr>
              <a:spcBef>
                <a:spcPts val="1600"/>
              </a:spcBef>
            </a:pPr>
            <a:r>
              <a:rPr lang="en-US" dirty="0"/>
              <a:t>State can administer ONA or leave it up to FEMA to administer </a:t>
            </a:r>
          </a:p>
          <a:p>
            <a:pPr>
              <a:spcBef>
                <a:spcPts val="1600"/>
              </a:spcBef>
            </a:pPr>
            <a:endParaRPr lang="en-US" dirty="0"/>
          </a:p>
          <a:p>
            <a:pPr>
              <a:spcBef>
                <a:spcPts val="1600"/>
              </a:spcBef>
            </a:pPr>
            <a:endParaRPr lang="en-US" dirty="0"/>
          </a:p>
        </p:txBody>
      </p:sp>
    </p:spTree>
    <p:extLst>
      <p:ext uri="{BB962C8B-B14F-4D97-AF65-F5344CB8AC3E}">
        <p14:creationId xmlns:p14="http://schemas.microsoft.com/office/powerpoint/2010/main" val="280033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77D7CD-3D2F-674D-9188-DA49683C38DC}"/>
              </a:ext>
            </a:extLst>
          </p:cNvPr>
          <p:cNvSpPr>
            <a:spLocks noGrp="1"/>
          </p:cNvSpPr>
          <p:nvPr>
            <p:ph type="sldNum" sz="quarter" idx="12"/>
          </p:nvPr>
        </p:nvSpPr>
        <p:spPr/>
        <p:txBody>
          <a:bodyPr/>
          <a:lstStyle/>
          <a:p>
            <a:fld id="{63292989-5821-5B4C-952A-4735D6788B4F}" type="slidenum">
              <a:rPr lang="en-US" smtClean="0"/>
              <a:pPr/>
              <a:t>27</a:t>
            </a:fld>
            <a:endParaRPr lang="en-US"/>
          </a:p>
        </p:txBody>
      </p:sp>
      <p:sp>
        <p:nvSpPr>
          <p:cNvPr id="5" name="Title 4">
            <a:extLst>
              <a:ext uri="{FF2B5EF4-FFF2-40B4-BE49-F238E27FC236}">
                <a16:creationId xmlns:a16="http://schemas.microsoft.com/office/drawing/2014/main" id="{00AEEDDF-AC6F-A34F-84FD-0987F712F593}"/>
              </a:ext>
            </a:extLst>
          </p:cNvPr>
          <p:cNvSpPr>
            <a:spLocks noGrp="1"/>
          </p:cNvSpPr>
          <p:nvPr>
            <p:ph type="title"/>
          </p:nvPr>
        </p:nvSpPr>
        <p:spPr/>
        <p:txBody>
          <a:bodyPr/>
          <a:lstStyle/>
          <a:p>
            <a:r>
              <a:rPr lang="en-US" dirty="0"/>
              <a:t>Appeals</a:t>
            </a:r>
          </a:p>
        </p:txBody>
      </p:sp>
    </p:spTree>
    <p:extLst>
      <p:ext uri="{BB962C8B-B14F-4D97-AF65-F5344CB8AC3E}">
        <p14:creationId xmlns:p14="http://schemas.microsoft.com/office/powerpoint/2010/main" val="2598058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7A8BAB-E0AF-DF44-8147-E3475D77051B}"/>
              </a:ext>
            </a:extLst>
          </p:cNvPr>
          <p:cNvSpPr>
            <a:spLocks noGrp="1"/>
          </p:cNvSpPr>
          <p:nvPr>
            <p:ph type="sldNum" sz="quarter" idx="12"/>
          </p:nvPr>
        </p:nvSpPr>
        <p:spPr/>
        <p:txBody>
          <a:bodyPr/>
          <a:lstStyle/>
          <a:p>
            <a:fld id="{63292989-5821-5B4C-952A-4735D6788B4F}" type="slidenum">
              <a:rPr lang="en-US" smtClean="0"/>
              <a:pPr/>
              <a:t>28</a:t>
            </a:fld>
            <a:endParaRPr lang="en-US"/>
          </a:p>
        </p:txBody>
      </p:sp>
      <p:sp>
        <p:nvSpPr>
          <p:cNvPr id="4" name="Title 3">
            <a:extLst>
              <a:ext uri="{FF2B5EF4-FFF2-40B4-BE49-F238E27FC236}">
                <a16:creationId xmlns:a16="http://schemas.microsoft.com/office/drawing/2014/main" id="{28FBB8B5-33A3-524C-BE6F-125E269E19D3}"/>
              </a:ext>
            </a:extLst>
          </p:cNvPr>
          <p:cNvSpPr>
            <a:spLocks noGrp="1"/>
          </p:cNvSpPr>
          <p:nvPr>
            <p:ph type="title"/>
          </p:nvPr>
        </p:nvSpPr>
        <p:spPr/>
        <p:txBody>
          <a:bodyPr>
            <a:normAutofit fontScale="90000"/>
          </a:bodyPr>
          <a:lstStyle/>
          <a:p>
            <a:r>
              <a:rPr lang="en-US" dirty="0"/>
              <a:t>Sec. 423. Appeals of Assistance Decisions (42 U.S.C. 5189a)</a:t>
            </a:r>
          </a:p>
        </p:txBody>
      </p:sp>
      <p:sp>
        <p:nvSpPr>
          <p:cNvPr id="5" name="Content Placeholder 4">
            <a:extLst>
              <a:ext uri="{FF2B5EF4-FFF2-40B4-BE49-F238E27FC236}">
                <a16:creationId xmlns:a16="http://schemas.microsoft.com/office/drawing/2014/main" id="{BFFEE0A0-7BB1-804F-9A4A-9EB26D21471D}"/>
              </a:ext>
            </a:extLst>
          </p:cNvPr>
          <p:cNvSpPr>
            <a:spLocks noGrp="1"/>
          </p:cNvSpPr>
          <p:nvPr>
            <p:ph idx="1"/>
          </p:nvPr>
        </p:nvSpPr>
        <p:spPr/>
        <p:txBody>
          <a:bodyPr>
            <a:normAutofit fontScale="92500"/>
          </a:bodyPr>
          <a:lstStyle/>
          <a:p>
            <a:pPr marL="0" indent="0">
              <a:lnSpc>
                <a:spcPct val="110000"/>
              </a:lnSpc>
              <a:spcBef>
                <a:spcPts val="1600"/>
              </a:spcBef>
              <a:buNone/>
            </a:pPr>
            <a:r>
              <a:rPr lang="en-US" b="1" dirty="0"/>
              <a:t>(a) Right of Appeal –</a:t>
            </a:r>
            <a:r>
              <a:rPr lang="en-US" dirty="0"/>
              <a:t> Any decision regarding eligibility for, from, or amount of assistance under this title may be appealed within 60 days after the date on which the applicant for such assistance is notified of the award or denial of award of such assistance.</a:t>
            </a:r>
          </a:p>
          <a:p>
            <a:pPr marL="0" indent="0">
              <a:lnSpc>
                <a:spcPct val="110000"/>
              </a:lnSpc>
              <a:spcBef>
                <a:spcPts val="1600"/>
              </a:spcBef>
              <a:buNone/>
            </a:pPr>
            <a:r>
              <a:rPr lang="en-US" b="1" dirty="0"/>
              <a:t>(b) Period for Decision – </a:t>
            </a:r>
            <a:r>
              <a:rPr lang="en-US" dirty="0"/>
              <a:t>A decision regarding an appeal under subsection (a) of this section shall be rendered within 90 days after the date on which the Federal official designated to administer such appeals receives notice of such appeal.</a:t>
            </a:r>
          </a:p>
          <a:p>
            <a:pPr marL="0" indent="0">
              <a:lnSpc>
                <a:spcPct val="110000"/>
              </a:lnSpc>
              <a:spcBef>
                <a:spcPts val="1600"/>
              </a:spcBef>
              <a:buNone/>
            </a:pPr>
            <a:r>
              <a:rPr lang="en-US" b="1" dirty="0"/>
              <a:t>(c) Rules – </a:t>
            </a:r>
            <a:r>
              <a:rPr lang="en-US" dirty="0"/>
              <a:t>the President shall issue rules which provide for the fair and impartial consideration of appeals under this section.</a:t>
            </a:r>
          </a:p>
          <a:p>
            <a:pPr marL="0" indent="0">
              <a:lnSpc>
                <a:spcPct val="110000"/>
              </a:lnSpc>
              <a:spcBef>
                <a:spcPts val="1600"/>
              </a:spcBef>
              <a:buNone/>
            </a:pPr>
            <a:endParaRPr lang="en-US" dirty="0"/>
          </a:p>
          <a:p>
            <a:pPr marL="0" indent="0">
              <a:lnSpc>
                <a:spcPct val="110000"/>
              </a:lnSpc>
              <a:spcBef>
                <a:spcPts val="1600"/>
              </a:spcBef>
              <a:buNone/>
            </a:pPr>
            <a:endParaRPr lang="en-US" dirty="0"/>
          </a:p>
        </p:txBody>
      </p:sp>
    </p:spTree>
    <p:extLst>
      <p:ext uri="{BB962C8B-B14F-4D97-AF65-F5344CB8AC3E}">
        <p14:creationId xmlns:p14="http://schemas.microsoft.com/office/powerpoint/2010/main" val="356500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B90797-E8FB-3E47-B8E8-C7A0329078CA}"/>
              </a:ext>
            </a:extLst>
          </p:cNvPr>
          <p:cNvSpPr>
            <a:spLocks noGrp="1"/>
          </p:cNvSpPr>
          <p:nvPr>
            <p:ph type="sldNum" sz="quarter" idx="12"/>
          </p:nvPr>
        </p:nvSpPr>
        <p:spPr/>
        <p:txBody>
          <a:bodyPr/>
          <a:lstStyle/>
          <a:p>
            <a:fld id="{63292989-5821-5B4C-952A-4735D6788B4F}" type="slidenum">
              <a:rPr lang="en-US" smtClean="0"/>
              <a:pPr/>
              <a:t>29</a:t>
            </a:fld>
            <a:endParaRPr lang="en-US"/>
          </a:p>
        </p:txBody>
      </p:sp>
      <p:sp>
        <p:nvSpPr>
          <p:cNvPr id="2" name="Title 1">
            <a:extLst>
              <a:ext uri="{FF2B5EF4-FFF2-40B4-BE49-F238E27FC236}">
                <a16:creationId xmlns:a16="http://schemas.microsoft.com/office/drawing/2014/main" id="{9E30F019-9360-EA4A-B7F7-C9836DB58FE5}"/>
              </a:ext>
            </a:extLst>
          </p:cNvPr>
          <p:cNvSpPr>
            <a:spLocks noGrp="1"/>
          </p:cNvSpPr>
          <p:nvPr>
            <p:ph type="title"/>
          </p:nvPr>
        </p:nvSpPr>
        <p:spPr/>
        <p:txBody>
          <a:bodyPr>
            <a:normAutofit fontScale="90000"/>
          </a:bodyPr>
          <a:lstStyle/>
          <a:p>
            <a:r>
              <a:rPr lang="en-US" dirty="0"/>
              <a:t>Common Reasons for Denial of </a:t>
            </a:r>
            <a:br>
              <a:rPr lang="en-US" dirty="0"/>
            </a:br>
            <a:r>
              <a:rPr lang="en-US" dirty="0"/>
              <a:t>FEMA Assistance</a:t>
            </a:r>
          </a:p>
        </p:txBody>
      </p:sp>
      <p:sp>
        <p:nvSpPr>
          <p:cNvPr id="3" name="Content Placeholder 2">
            <a:extLst>
              <a:ext uri="{FF2B5EF4-FFF2-40B4-BE49-F238E27FC236}">
                <a16:creationId xmlns:a16="http://schemas.microsoft.com/office/drawing/2014/main" id="{36C20F5B-E3E9-C04D-B575-F76F24281141}"/>
              </a:ext>
            </a:extLst>
          </p:cNvPr>
          <p:cNvSpPr>
            <a:spLocks noGrp="1"/>
          </p:cNvSpPr>
          <p:nvPr>
            <p:ph idx="1"/>
          </p:nvPr>
        </p:nvSpPr>
        <p:spPr/>
        <p:txBody>
          <a:bodyPr>
            <a:normAutofit fontScale="85000" lnSpcReduction="10000"/>
          </a:bodyPr>
          <a:lstStyle/>
          <a:p>
            <a:pPr>
              <a:lnSpc>
                <a:spcPct val="110000"/>
              </a:lnSpc>
              <a:spcBef>
                <a:spcPts val="1600"/>
              </a:spcBef>
            </a:pPr>
            <a:r>
              <a:rPr lang="en-US" dirty="0"/>
              <a:t>The applicant’s insurance covers the damage-caused losses; </a:t>
            </a:r>
          </a:p>
          <a:p>
            <a:pPr>
              <a:lnSpc>
                <a:spcPct val="110000"/>
              </a:lnSpc>
              <a:spcBef>
                <a:spcPts val="1600"/>
              </a:spcBef>
            </a:pPr>
            <a:r>
              <a:rPr lang="en-US" dirty="0"/>
              <a:t>The applicant is eligible for other forms of disaster assistance;</a:t>
            </a:r>
          </a:p>
          <a:p>
            <a:pPr>
              <a:lnSpc>
                <a:spcPct val="110000"/>
              </a:lnSpc>
              <a:spcBef>
                <a:spcPts val="1600"/>
              </a:spcBef>
            </a:pPr>
            <a:r>
              <a:rPr lang="en-US" dirty="0"/>
              <a:t>The applicant did not have flood insurance as required by FEMA;</a:t>
            </a:r>
          </a:p>
          <a:p>
            <a:pPr>
              <a:lnSpc>
                <a:spcPct val="110000"/>
              </a:lnSpc>
              <a:spcBef>
                <a:spcPts val="1600"/>
              </a:spcBef>
            </a:pPr>
            <a:r>
              <a:rPr lang="en-US" dirty="0"/>
              <a:t>The damages sustained to the property are not sufficient damages to the essential living areas or personal property to qualify for FEMA assistance;</a:t>
            </a:r>
          </a:p>
          <a:p>
            <a:pPr>
              <a:lnSpc>
                <a:spcPct val="110000"/>
              </a:lnSpc>
              <a:spcBef>
                <a:spcPts val="1600"/>
              </a:spcBef>
            </a:pPr>
            <a:r>
              <a:rPr lang="en-US" dirty="0"/>
              <a:t>FEMA is unable to verify the damaged homeownership and/or its occupancy status;</a:t>
            </a:r>
          </a:p>
          <a:p>
            <a:pPr>
              <a:lnSpc>
                <a:spcPct val="110000"/>
              </a:lnSpc>
              <a:spcBef>
                <a:spcPts val="1600"/>
              </a:spcBef>
            </a:pPr>
            <a:r>
              <a:rPr lang="en-US" dirty="0"/>
              <a:t>FEMA finds the damages to the home were not found to be caused by the disaster; or</a:t>
            </a:r>
          </a:p>
          <a:p>
            <a:pPr>
              <a:lnSpc>
                <a:spcPct val="110000"/>
              </a:lnSpc>
              <a:spcBef>
                <a:spcPts val="1600"/>
              </a:spcBef>
            </a:pPr>
            <a:r>
              <a:rPr lang="en-US" dirty="0"/>
              <a:t>The damaged property is a vacation home or secondary home.</a:t>
            </a:r>
          </a:p>
          <a:p>
            <a:pPr>
              <a:lnSpc>
                <a:spcPct val="110000"/>
              </a:lnSpc>
              <a:spcBef>
                <a:spcPts val="1600"/>
              </a:spcBef>
            </a:pPr>
            <a:endParaRPr lang="en-US" dirty="0"/>
          </a:p>
        </p:txBody>
      </p:sp>
    </p:spTree>
    <p:extLst>
      <p:ext uri="{BB962C8B-B14F-4D97-AF65-F5344CB8AC3E}">
        <p14:creationId xmlns:p14="http://schemas.microsoft.com/office/powerpoint/2010/main" val="316409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7D0583-38FC-EC4E-B6D3-444BAA7CC913}"/>
              </a:ext>
            </a:extLst>
          </p:cNvPr>
          <p:cNvSpPr>
            <a:spLocks noGrp="1"/>
          </p:cNvSpPr>
          <p:nvPr>
            <p:ph type="sldNum" sz="quarter" idx="12"/>
          </p:nvPr>
        </p:nvSpPr>
        <p:spPr>
          <a:xfrm>
            <a:off x="8610599" y="6356350"/>
            <a:ext cx="3440373" cy="365125"/>
          </a:xfrm>
        </p:spPr>
        <p:txBody>
          <a:bodyPr/>
          <a:lstStyle/>
          <a:p>
            <a:fld id="{63292989-5821-5B4C-952A-4735D6788B4F}" type="slidenum">
              <a:rPr lang="en-US" smtClean="0"/>
              <a:pPr/>
              <a:t>3</a:t>
            </a:fld>
            <a:endParaRPr lang="en-US"/>
          </a:p>
        </p:txBody>
      </p:sp>
      <p:sp>
        <p:nvSpPr>
          <p:cNvPr id="5" name="Title 4">
            <a:extLst>
              <a:ext uri="{FF2B5EF4-FFF2-40B4-BE49-F238E27FC236}">
                <a16:creationId xmlns:a16="http://schemas.microsoft.com/office/drawing/2014/main" id="{0D9388D4-7CF8-6B44-AA28-BB27ED1504F0}"/>
              </a:ext>
            </a:extLst>
          </p:cNvPr>
          <p:cNvSpPr>
            <a:spLocks noGrp="1"/>
          </p:cNvSpPr>
          <p:nvPr>
            <p:ph type="title"/>
          </p:nvPr>
        </p:nvSpPr>
        <p:spPr>
          <a:xfrm>
            <a:off x="838200" y="365126"/>
            <a:ext cx="10515600" cy="1110384"/>
          </a:xfrm>
        </p:spPr>
        <p:txBody>
          <a:bodyPr/>
          <a:lstStyle/>
          <a:p>
            <a:r>
              <a:rPr lang="en-US" dirty="0"/>
              <a:t>The Emergency Management Cycle</a:t>
            </a:r>
          </a:p>
        </p:txBody>
      </p:sp>
      <p:sp>
        <p:nvSpPr>
          <p:cNvPr id="34" name="Content Placeholder 33">
            <a:extLst>
              <a:ext uri="{FF2B5EF4-FFF2-40B4-BE49-F238E27FC236}">
                <a16:creationId xmlns:a16="http://schemas.microsoft.com/office/drawing/2014/main" id="{435C65E6-4EC4-1244-9DF5-205CEDB138D3}"/>
              </a:ext>
            </a:extLst>
          </p:cNvPr>
          <p:cNvSpPr>
            <a:spLocks noGrp="1"/>
          </p:cNvSpPr>
          <p:nvPr>
            <p:ph sz="quarter" idx="16"/>
          </p:nvPr>
        </p:nvSpPr>
        <p:spPr>
          <a:xfrm>
            <a:off x="5241896" y="2288950"/>
            <a:ext cx="1458913" cy="322263"/>
          </a:xfrm>
        </p:spPr>
        <p:txBody>
          <a:bodyPr/>
          <a:lstStyle/>
          <a:p>
            <a:r>
              <a:rPr lang="en-US" dirty="0"/>
              <a:t>Preparedness</a:t>
            </a:r>
          </a:p>
        </p:txBody>
      </p:sp>
      <p:sp>
        <p:nvSpPr>
          <p:cNvPr id="6" name="Content Placeholder 5">
            <a:extLst>
              <a:ext uri="{FF2B5EF4-FFF2-40B4-BE49-F238E27FC236}">
                <a16:creationId xmlns:a16="http://schemas.microsoft.com/office/drawing/2014/main" id="{7FFE1D93-3F8B-B44B-9ECB-2A5BD29B2951}"/>
              </a:ext>
            </a:extLst>
          </p:cNvPr>
          <p:cNvSpPr>
            <a:spLocks noGrp="1"/>
          </p:cNvSpPr>
          <p:nvPr>
            <p:ph idx="1"/>
          </p:nvPr>
        </p:nvSpPr>
        <p:spPr>
          <a:xfrm>
            <a:off x="1122363" y="1927225"/>
            <a:ext cx="2609378" cy="1501775"/>
          </a:xfrm>
        </p:spPr>
        <p:txBody>
          <a:bodyPr>
            <a:noAutofit/>
          </a:bodyPr>
          <a:lstStyle/>
          <a:p>
            <a:r>
              <a:rPr lang="en-US" b="1" dirty="0">
                <a:solidFill>
                  <a:schemeClr val="accent1"/>
                </a:solidFill>
              </a:rPr>
              <a:t>Asses, Analyze </a:t>
            </a:r>
            <a:br>
              <a:rPr lang="en-US" b="1" dirty="0">
                <a:solidFill>
                  <a:schemeClr val="accent1"/>
                </a:solidFill>
              </a:rPr>
            </a:br>
            <a:r>
              <a:rPr lang="en-US" b="1" dirty="0">
                <a:solidFill>
                  <a:schemeClr val="accent1"/>
                </a:solidFill>
              </a:rPr>
              <a:t>&amp; Document</a:t>
            </a:r>
          </a:p>
          <a:p>
            <a:r>
              <a:rPr lang="en-US" sz="1600" dirty="0"/>
              <a:t>Data alone is not the solution. To plan properly, a lot of analysis needs to be done beforehand.</a:t>
            </a:r>
          </a:p>
        </p:txBody>
      </p:sp>
      <p:sp>
        <p:nvSpPr>
          <p:cNvPr id="35" name="Content Placeholder 34">
            <a:extLst>
              <a:ext uri="{FF2B5EF4-FFF2-40B4-BE49-F238E27FC236}">
                <a16:creationId xmlns:a16="http://schemas.microsoft.com/office/drawing/2014/main" id="{B2A2A40E-6BB1-0947-AF67-E32EB3FA6773}"/>
              </a:ext>
            </a:extLst>
          </p:cNvPr>
          <p:cNvSpPr>
            <a:spLocks noGrp="1"/>
          </p:cNvSpPr>
          <p:nvPr>
            <p:ph sz="quarter" idx="17"/>
          </p:nvPr>
        </p:nvSpPr>
        <p:spPr>
          <a:xfrm>
            <a:off x="6950106" y="3570986"/>
            <a:ext cx="1104790" cy="322263"/>
          </a:xfrm>
        </p:spPr>
        <p:txBody>
          <a:bodyPr/>
          <a:lstStyle/>
          <a:p>
            <a:r>
              <a:rPr lang="en-US" dirty="0"/>
              <a:t>Response</a:t>
            </a:r>
          </a:p>
        </p:txBody>
      </p:sp>
      <p:sp>
        <p:nvSpPr>
          <p:cNvPr id="32" name="Content Placeholder 31">
            <a:extLst>
              <a:ext uri="{FF2B5EF4-FFF2-40B4-BE49-F238E27FC236}">
                <a16:creationId xmlns:a16="http://schemas.microsoft.com/office/drawing/2014/main" id="{1A48BB2A-AB58-9340-95D2-90A166D52999}"/>
              </a:ext>
            </a:extLst>
          </p:cNvPr>
          <p:cNvSpPr>
            <a:spLocks noGrp="1"/>
          </p:cNvSpPr>
          <p:nvPr>
            <p:ph sz="quarter" idx="14"/>
          </p:nvPr>
        </p:nvSpPr>
        <p:spPr>
          <a:xfrm>
            <a:off x="8610600" y="1927225"/>
            <a:ext cx="2881184" cy="1501775"/>
          </a:xfrm>
        </p:spPr>
        <p:txBody>
          <a:bodyPr/>
          <a:lstStyle/>
          <a:p>
            <a:r>
              <a:rPr lang="en-US" b="1" dirty="0">
                <a:solidFill>
                  <a:srgbClr val="3077BB"/>
                </a:solidFill>
              </a:rPr>
              <a:t>Damage Assessment, Stabilize &amp; Provide</a:t>
            </a:r>
          </a:p>
          <a:p>
            <a:r>
              <a:rPr lang="en-US" sz="1600" dirty="0"/>
              <a:t>When a disaster occurs, it is imperative that first responders and other officials have the latest information as soon as possible.</a:t>
            </a:r>
          </a:p>
          <a:p>
            <a:endParaRPr lang="en-US" dirty="0"/>
          </a:p>
        </p:txBody>
      </p:sp>
      <p:sp>
        <p:nvSpPr>
          <p:cNvPr id="36" name="Content Placeholder 35">
            <a:extLst>
              <a:ext uri="{FF2B5EF4-FFF2-40B4-BE49-F238E27FC236}">
                <a16:creationId xmlns:a16="http://schemas.microsoft.com/office/drawing/2014/main" id="{4158A198-0B30-164B-9F62-62DED7212209}"/>
              </a:ext>
            </a:extLst>
          </p:cNvPr>
          <p:cNvSpPr>
            <a:spLocks noGrp="1"/>
          </p:cNvSpPr>
          <p:nvPr>
            <p:ph sz="quarter" idx="18"/>
          </p:nvPr>
        </p:nvSpPr>
        <p:spPr>
          <a:xfrm>
            <a:off x="5665949" y="5019187"/>
            <a:ext cx="1104790" cy="322263"/>
          </a:xfrm>
        </p:spPr>
        <p:txBody>
          <a:bodyPr/>
          <a:lstStyle/>
          <a:p>
            <a:r>
              <a:rPr lang="en-US" dirty="0"/>
              <a:t>Recovery</a:t>
            </a:r>
          </a:p>
        </p:txBody>
      </p:sp>
      <p:sp>
        <p:nvSpPr>
          <p:cNvPr id="33" name="Content Placeholder 32">
            <a:extLst>
              <a:ext uri="{FF2B5EF4-FFF2-40B4-BE49-F238E27FC236}">
                <a16:creationId xmlns:a16="http://schemas.microsoft.com/office/drawing/2014/main" id="{0BD3405A-5196-5B4C-9E55-4B345F1E9CAC}"/>
              </a:ext>
            </a:extLst>
          </p:cNvPr>
          <p:cNvSpPr>
            <a:spLocks noGrp="1"/>
          </p:cNvSpPr>
          <p:nvPr>
            <p:ph sz="quarter" idx="15"/>
          </p:nvPr>
        </p:nvSpPr>
        <p:spPr>
          <a:xfrm>
            <a:off x="8610599" y="3995738"/>
            <a:ext cx="2967681" cy="1501775"/>
          </a:xfrm>
        </p:spPr>
        <p:txBody>
          <a:bodyPr/>
          <a:lstStyle/>
          <a:p>
            <a:r>
              <a:rPr lang="en-US" b="1" dirty="0">
                <a:solidFill>
                  <a:schemeClr val="accent2">
                    <a:lumMod val="50000"/>
                  </a:schemeClr>
                </a:solidFill>
              </a:rPr>
              <a:t>Short Term </a:t>
            </a:r>
            <a:br>
              <a:rPr lang="en-US" b="1" dirty="0">
                <a:solidFill>
                  <a:schemeClr val="accent2">
                    <a:lumMod val="50000"/>
                  </a:schemeClr>
                </a:solidFill>
              </a:rPr>
            </a:br>
            <a:r>
              <a:rPr lang="en-US" b="1" dirty="0">
                <a:solidFill>
                  <a:schemeClr val="accent2">
                    <a:lumMod val="50000"/>
                  </a:schemeClr>
                </a:solidFill>
              </a:rPr>
              <a:t>&amp; Long Term</a:t>
            </a:r>
          </a:p>
          <a:p>
            <a:r>
              <a:rPr lang="en-US" sz="1600" dirty="0"/>
              <a:t>Once the event, and the immediate threat to life, property and the environment is over, recovery can begin.</a:t>
            </a:r>
          </a:p>
          <a:p>
            <a:endParaRPr lang="en-US" dirty="0"/>
          </a:p>
        </p:txBody>
      </p:sp>
      <p:sp>
        <p:nvSpPr>
          <p:cNvPr id="37" name="Content Placeholder 36">
            <a:extLst>
              <a:ext uri="{FF2B5EF4-FFF2-40B4-BE49-F238E27FC236}">
                <a16:creationId xmlns:a16="http://schemas.microsoft.com/office/drawing/2014/main" id="{6AC4FEDF-8F28-9D4C-9753-DB8DA6262437}"/>
              </a:ext>
            </a:extLst>
          </p:cNvPr>
          <p:cNvSpPr>
            <a:spLocks noGrp="1"/>
          </p:cNvSpPr>
          <p:nvPr>
            <p:ph sz="quarter" idx="19"/>
          </p:nvPr>
        </p:nvSpPr>
        <p:spPr>
          <a:xfrm>
            <a:off x="4158425" y="3783511"/>
            <a:ext cx="1104790" cy="322263"/>
          </a:xfrm>
        </p:spPr>
        <p:txBody>
          <a:bodyPr/>
          <a:lstStyle/>
          <a:p>
            <a:r>
              <a:rPr lang="en-US" dirty="0"/>
              <a:t>Mitigation</a:t>
            </a:r>
          </a:p>
        </p:txBody>
      </p:sp>
      <p:sp>
        <p:nvSpPr>
          <p:cNvPr id="31" name="Content Placeholder 30">
            <a:extLst>
              <a:ext uri="{FF2B5EF4-FFF2-40B4-BE49-F238E27FC236}">
                <a16:creationId xmlns:a16="http://schemas.microsoft.com/office/drawing/2014/main" id="{EF2557DF-A1B9-BE40-B7CC-8507C845E9BA}"/>
              </a:ext>
            </a:extLst>
          </p:cNvPr>
          <p:cNvSpPr>
            <a:spLocks noGrp="1"/>
          </p:cNvSpPr>
          <p:nvPr>
            <p:ph sz="quarter" idx="13"/>
          </p:nvPr>
        </p:nvSpPr>
        <p:spPr>
          <a:xfrm>
            <a:off x="1116013" y="3995738"/>
            <a:ext cx="2767326" cy="1541462"/>
          </a:xfrm>
        </p:spPr>
        <p:txBody>
          <a:bodyPr/>
          <a:lstStyle/>
          <a:p>
            <a:r>
              <a:rPr lang="en-US" b="1" dirty="0">
                <a:solidFill>
                  <a:schemeClr val="tx2"/>
                </a:solidFill>
              </a:rPr>
              <a:t>Safe Versus </a:t>
            </a:r>
            <a:br>
              <a:rPr lang="en-US" b="1" dirty="0">
                <a:solidFill>
                  <a:schemeClr val="tx2"/>
                </a:solidFill>
              </a:rPr>
            </a:br>
            <a:r>
              <a:rPr lang="en-US" b="1" dirty="0">
                <a:solidFill>
                  <a:schemeClr val="tx2"/>
                </a:solidFill>
              </a:rPr>
              <a:t>Hot Zones</a:t>
            </a:r>
          </a:p>
          <a:p>
            <a:r>
              <a:rPr lang="en-US" sz="1600" dirty="0"/>
              <a:t>It’s important to reduce the amount of loss by identifying potential problems and mitigating them in advance.</a:t>
            </a:r>
          </a:p>
          <a:p>
            <a:endParaRPr lang="en-US" dirty="0"/>
          </a:p>
        </p:txBody>
      </p:sp>
      <p:cxnSp>
        <p:nvCxnSpPr>
          <p:cNvPr id="14" name="Elbow Connector 13">
            <a:extLst>
              <a:ext uri="{FF2B5EF4-FFF2-40B4-BE49-F238E27FC236}">
                <a16:creationId xmlns:a16="http://schemas.microsoft.com/office/drawing/2014/main" id="{FD424120-356D-F748-9E67-9A9C9737AF17}"/>
              </a:ext>
              <a:ext uri="{C183D7F6-B498-43B3-948B-1728B52AA6E4}">
                <adec:decorative xmlns:adec="http://schemas.microsoft.com/office/drawing/2017/decorative" val="1"/>
              </a:ext>
            </a:extLst>
          </p:cNvPr>
          <p:cNvCxnSpPr>
            <a:cxnSpLocks/>
          </p:cNvCxnSpPr>
          <p:nvPr/>
        </p:nvCxnSpPr>
        <p:spPr>
          <a:xfrm flipV="1">
            <a:off x="7045012" y="4191000"/>
            <a:ext cx="1336990" cy="1098993"/>
          </a:xfrm>
          <a:prstGeom prst="bentConnector3">
            <a:avLst>
              <a:gd name="adj1" fmla="val 87046"/>
            </a:avLst>
          </a:prstGeom>
          <a:ln w="38100" cap="rnd">
            <a:solidFill>
              <a:schemeClr val="accent2">
                <a:lumMod val="50000"/>
              </a:schemeClr>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66955185-53B1-9043-9E7C-A2A774FB226F}"/>
              </a:ext>
              <a:ext uri="{C183D7F6-B498-43B3-948B-1728B52AA6E4}">
                <adec:decorative xmlns:adec="http://schemas.microsoft.com/office/drawing/2017/decorative" val="1"/>
              </a:ext>
            </a:extLst>
          </p:cNvPr>
          <p:cNvCxnSpPr>
            <a:cxnSpLocks/>
          </p:cNvCxnSpPr>
          <p:nvPr/>
        </p:nvCxnSpPr>
        <p:spPr>
          <a:xfrm flipV="1">
            <a:off x="7581903" y="2130121"/>
            <a:ext cx="800096" cy="674267"/>
          </a:xfrm>
          <a:prstGeom prst="bentConnector3">
            <a:avLst>
              <a:gd name="adj1" fmla="val 72222"/>
            </a:avLst>
          </a:prstGeom>
          <a:ln w="38100" cap="rnd">
            <a:solidFill>
              <a:srgbClr val="3077BB"/>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9FAB068C-F6D8-1440-BE9F-2650A26F5D78}"/>
              </a:ext>
              <a:ext uri="{C183D7F6-B498-43B3-948B-1728B52AA6E4}">
                <adec:decorative xmlns:adec="http://schemas.microsoft.com/office/drawing/2017/decorative" val="1"/>
              </a:ext>
            </a:extLst>
          </p:cNvPr>
          <p:cNvCxnSpPr>
            <a:cxnSpLocks/>
          </p:cNvCxnSpPr>
          <p:nvPr/>
        </p:nvCxnSpPr>
        <p:spPr>
          <a:xfrm>
            <a:off x="2730843" y="4191000"/>
            <a:ext cx="1984545" cy="277790"/>
          </a:xfrm>
          <a:prstGeom prst="bentConnector3">
            <a:avLst>
              <a:gd name="adj1" fmla="val 63698"/>
            </a:avLst>
          </a:prstGeom>
          <a:ln w="38100" cap="rnd">
            <a:solidFill>
              <a:schemeClr val="tx2"/>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84928AE7-64AF-A94C-AD37-491467ECCCAC}"/>
              </a:ext>
              <a:ext uri="{C183D7F6-B498-43B3-948B-1728B52AA6E4}">
                <adec:decorative xmlns:adec="http://schemas.microsoft.com/office/drawing/2017/decorative" val="1"/>
              </a:ext>
            </a:extLst>
          </p:cNvPr>
          <p:cNvCxnSpPr>
            <a:cxnSpLocks/>
          </p:cNvCxnSpPr>
          <p:nvPr/>
        </p:nvCxnSpPr>
        <p:spPr>
          <a:xfrm>
            <a:off x="3294151" y="2130120"/>
            <a:ext cx="1651761" cy="258245"/>
          </a:xfrm>
          <a:prstGeom prst="bentConnector3">
            <a:avLst>
              <a:gd name="adj1" fmla="val 43080"/>
            </a:avLst>
          </a:prstGeom>
          <a:ln w="38100" cap="rnd">
            <a:solidFill>
              <a:schemeClr val="accent1"/>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379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D5D3FF-5645-C444-9F6A-BEDEE2261B41}"/>
              </a:ext>
            </a:extLst>
          </p:cNvPr>
          <p:cNvSpPr>
            <a:spLocks noGrp="1"/>
          </p:cNvSpPr>
          <p:nvPr>
            <p:ph type="sldNum" sz="quarter" idx="12"/>
          </p:nvPr>
        </p:nvSpPr>
        <p:spPr/>
        <p:txBody>
          <a:bodyPr/>
          <a:lstStyle/>
          <a:p>
            <a:fld id="{63292989-5821-5B4C-952A-4735D6788B4F}" type="slidenum">
              <a:rPr lang="en-US" smtClean="0"/>
              <a:pPr/>
              <a:t>30</a:t>
            </a:fld>
            <a:endParaRPr lang="en-US"/>
          </a:p>
        </p:txBody>
      </p:sp>
      <p:sp>
        <p:nvSpPr>
          <p:cNvPr id="2" name="Title 1">
            <a:extLst>
              <a:ext uri="{FF2B5EF4-FFF2-40B4-BE49-F238E27FC236}">
                <a16:creationId xmlns:a16="http://schemas.microsoft.com/office/drawing/2014/main" id="{06CB87E8-A601-E649-86AD-BE60FD43F11C}"/>
              </a:ext>
            </a:extLst>
          </p:cNvPr>
          <p:cNvSpPr>
            <a:spLocks noGrp="1"/>
          </p:cNvSpPr>
          <p:nvPr>
            <p:ph type="title"/>
          </p:nvPr>
        </p:nvSpPr>
        <p:spPr/>
        <p:txBody>
          <a:bodyPr/>
          <a:lstStyle/>
          <a:p>
            <a:r>
              <a:rPr lang="en-US" dirty="0"/>
              <a:t>FEMA Appeal</a:t>
            </a:r>
          </a:p>
        </p:txBody>
      </p:sp>
      <p:sp>
        <p:nvSpPr>
          <p:cNvPr id="3" name="Content Placeholder 2">
            <a:extLst>
              <a:ext uri="{FF2B5EF4-FFF2-40B4-BE49-F238E27FC236}">
                <a16:creationId xmlns:a16="http://schemas.microsoft.com/office/drawing/2014/main" id="{D29F8655-FAE8-7F42-A683-44607E4F4532}"/>
              </a:ext>
            </a:extLst>
          </p:cNvPr>
          <p:cNvSpPr>
            <a:spLocks noGrp="1"/>
          </p:cNvSpPr>
          <p:nvPr>
            <p:ph idx="1"/>
          </p:nvPr>
        </p:nvSpPr>
        <p:spPr/>
        <p:txBody>
          <a:bodyPr>
            <a:normAutofit fontScale="85000" lnSpcReduction="20000"/>
          </a:bodyPr>
          <a:lstStyle/>
          <a:p>
            <a:pPr marL="0" indent="0">
              <a:lnSpc>
                <a:spcPct val="120000"/>
              </a:lnSpc>
              <a:spcBef>
                <a:spcPts val="1600"/>
              </a:spcBef>
              <a:buNone/>
            </a:pPr>
            <a:r>
              <a:rPr lang="en-US" b="1" dirty="0"/>
              <a:t>The deadline to appeal is 60 days from the date on the FEMA determination letter</a:t>
            </a:r>
          </a:p>
          <a:p>
            <a:pPr>
              <a:lnSpc>
                <a:spcPct val="120000"/>
              </a:lnSpc>
              <a:spcBef>
                <a:spcPts val="1600"/>
              </a:spcBef>
            </a:pPr>
            <a:r>
              <a:rPr lang="en-US" dirty="0"/>
              <a:t>Appeals can be made if … </a:t>
            </a:r>
          </a:p>
          <a:p>
            <a:pPr lvl="1">
              <a:lnSpc>
                <a:spcPct val="120000"/>
              </a:lnSpc>
            </a:pPr>
            <a:r>
              <a:rPr lang="en-US" dirty="0"/>
              <a:t>FEMA denies you any form of assistance or </a:t>
            </a:r>
          </a:p>
          <a:p>
            <a:pPr lvl="1">
              <a:lnSpc>
                <a:spcPct val="120000"/>
              </a:lnSpc>
            </a:pPr>
            <a:r>
              <a:rPr lang="en-US" dirty="0"/>
              <a:t>if you think that you did not get the appropriate amount of assistance </a:t>
            </a:r>
          </a:p>
          <a:p>
            <a:pPr>
              <a:lnSpc>
                <a:spcPct val="120000"/>
              </a:lnSpc>
              <a:spcBef>
                <a:spcPts val="1600"/>
              </a:spcBef>
            </a:pPr>
            <a:r>
              <a:rPr lang="en-US" dirty="0"/>
              <a:t>Late appeals may be accepted upon a showing of good cause. </a:t>
            </a:r>
          </a:p>
          <a:p>
            <a:pPr>
              <a:lnSpc>
                <a:spcPct val="120000"/>
              </a:lnSpc>
              <a:spcBef>
                <a:spcPts val="1600"/>
              </a:spcBef>
            </a:pPr>
            <a:r>
              <a:rPr lang="en-US" dirty="0"/>
              <a:t>If FEMA does not respond within 90 days, the appeal will be considered denied as a matter of law. </a:t>
            </a:r>
          </a:p>
          <a:p>
            <a:pPr>
              <a:lnSpc>
                <a:spcPct val="120000"/>
              </a:lnSpc>
              <a:spcBef>
                <a:spcPts val="1600"/>
              </a:spcBef>
            </a:pPr>
            <a:r>
              <a:rPr lang="en-US" dirty="0"/>
              <a:t>The applicant should still call the FEMA helpline to discuss their appeal with an agent to ensure that FEMA is not on a backlog.</a:t>
            </a:r>
          </a:p>
          <a:p>
            <a:pPr>
              <a:lnSpc>
                <a:spcPct val="120000"/>
              </a:lnSpc>
              <a:spcBef>
                <a:spcPts val="1600"/>
              </a:spcBef>
            </a:pPr>
            <a:endParaRPr lang="en-US" dirty="0"/>
          </a:p>
          <a:p>
            <a:pPr>
              <a:lnSpc>
                <a:spcPct val="120000"/>
              </a:lnSpc>
              <a:spcBef>
                <a:spcPts val="1600"/>
              </a:spcBef>
            </a:pPr>
            <a:endParaRPr lang="en-US" dirty="0"/>
          </a:p>
        </p:txBody>
      </p:sp>
    </p:spTree>
    <p:extLst>
      <p:ext uri="{BB962C8B-B14F-4D97-AF65-F5344CB8AC3E}">
        <p14:creationId xmlns:p14="http://schemas.microsoft.com/office/powerpoint/2010/main" val="86927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BC86C0-EF38-7F4F-A14C-05280F8AE41A}"/>
              </a:ext>
            </a:extLst>
          </p:cNvPr>
          <p:cNvSpPr>
            <a:spLocks noGrp="1"/>
          </p:cNvSpPr>
          <p:nvPr>
            <p:ph type="sldNum" sz="quarter" idx="12"/>
          </p:nvPr>
        </p:nvSpPr>
        <p:spPr/>
        <p:txBody>
          <a:bodyPr/>
          <a:lstStyle/>
          <a:p>
            <a:fld id="{63292989-5821-5B4C-952A-4735D6788B4F}" type="slidenum">
              <a:rPr lang="en-US" smtClean="0"/>
              <a:pPr/>
              <a:t>31</a:t>
            </a:fld>
            <a:endParaRPr lang="en-US"/>
          </a:p>
        </p:txBody>
      </p:sp>
      <p:sp>
        <p:nvSpPr>
          <p:cNvPr id="2" name="Title 1">
            <a:extLst>
              <a:ext uri="{FF2B5EF4-FFF2-40B4-BE49-F238E27FC236}">
                <a16:creationId xmlns:a16="http://schemas.microsoft.com/office/drawing/2014/main" id="{9D8E5945-933C-D14A-9FE6-328C7D619F55}"/>
              </a:ext>
            </a:extLst>
          </p:cNvPr>
          <p:cNvSpPr>
            <a:spLocks noGrp="1"/>
          </p:cNvSpPr>
          <p:nvPr>
            <p:ph type="title"/>
          </p:nvPr>
        </p:nvSpPr>
        <p:spPr/>
        <p:txBody>
          <a:bodyPr/>
          <a:lstStyle/>
          <a:p>
            <a:r>
              <a:rPr lang="en-US" dirty="0"/>
              <a:t>Contents of a Good FEMA Appeal</a:t>
            </a:r>
          </a:p>
        </p:txBody>
      </p:sp>
      <p:sp>
        <p:nvSpPr>
          <p:cNvPr id="3" name="Content Placeholder 2">
            <a:extLst>
              <a:ext uri="{FF2B5EF4-FFF2-40B4-BE49-F238E27FC236}">
                <a16:creationId xmlns:a16="http://schemas.microsoft.com/office/drawing/2014/main" id="{6C38412C-19BA-2343-8D29-A98A38A079FC}"/>
              </a:ext>
            </a:extLst>
          </p:cNvPr>
          <p:cNvSpPr>
            <a:spLocks noGrp="1"/>
          </p:cNvSpPr>
          <p:nvPr>
            <p:ph idx="1"/>
          </p:nvPr>
        </p:nvSpPr>
        <p:spPr/>
        <p:txBody>
          <a:bodyPr>
            <a:normAutofit/>
          </a:bodyPr>
          <a:lstStyle/>
          <a:p>
            <a:pPr marL="0" indent="0">
              <a:buNone/>
            </a:pPr>
            <a:r>
              <a:rPr lang="en-US" b="1" dirty="0"/>
              <a:t>On each page, write:</a:t>
            </a:r>
          </a:p>
          <a:p>
            <a:pPr>
              <a:spcBef>
                <a:spcPts val="1600"/>
              </a:spcBef>
            </a:pPr>
            <a:r>
              <a:rPr lang="en-US" dirty="0"/>
              <a:t>Applicant’s full name;</a:t>
            </a:r>
          </a:p>
          <a:p>
            <a:pPr>
              <a:spcBef>
                <a:spcPts val="1600"/>
              </a:spcBef>
            </a:pPr>
            <a:r>
              <a:rPr lang="en-US" dirty="0"/>
              <a:t>Applicant’s FEMA application number and disaster number;</a:t>
            </a:r>
          </a:p>
          <a:p>
            <a:pPr>
              <a:spcBef>
                <a:spcPts val="1600"/>
              </a:spcBef>
            </a:pPr>
            <a:r>
              <a:rPr lang="en-US" dirty="0"/>
              <a:t>Address of applicant’s pre-disaster primary residence;</a:t>
            </a:r>
          </a:p>
          <a:p>
            <a:pPr>
              <a:spcBef>
                <a:spcPts val="1600"/>
              </a:spcBef>
            </a:pPr>
            <a:r>
              <a:rPr lang="en-US" dirty="0"/>
              <a:t>Applicant’s current phone number and address; and</a:t>
            </a:r>
          </a:p>
          <a:p>
            <a:pPr>
              <a:spcBef>
                <a:spcPts val="1600"/>
              </a:spcBef>
            </a:pPr>
            <a:r>
              <a:rPr lang="en-US" dirty="0"/>
              <a:t>Last four digits of the applicant’s social security number. </a:t>
            </a:r>
          </a:p>
          <a:p>
            <a:endParaRPr lang="en-US" dirty="0"/>
          </a:p>
          <a:p>
            <a:endParaRPr lang="en-US" dirty="0"/>
          </a:p>
        </p:txBody>
      </p:sp>
    </p:spTree>
    <p:extLst>
      <p:ext uri="{BB962C8B-B14F-4D97-AF65-F5344CB8AC3E}">
        <p14:creationId xmlns:p14="http://schemas.microsoft.com/office/powerpoint/2010/main" val="197142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D1EECD-2FB6-114F-939A-CEF710A583F5}"/>
              </a:ext>
            </a:extLst>
          </p:cNvPr>
          <p:cNvSpPr>
            <a:spLocks noGrp="1"/>
          </p:cNvSpPr>
          <p:nvPr>
            <p:ph type="sldNum" sz="quarter" idx="12"/>
          </p:nvPr>
        </p:nvSpPr>
        <p:spPr/>
        <p:txBody>
          <a:bodyPr/>
          <a:lstStyle/>
          <a:p>
            <a:fld id="{63292989-5821-5B4C-952A-4735D6788B4F}" type="slidenum">
              <a:rPr lang="en-US" smtClean="0"/>
              <a:pPr/>
              <a:t>32</a:t>
            </a:fld>
            <a:endParaRPr lang="en-US"/>
          </a:p>
        </p:txBody>
      </p:sp>
      <p:sp>
        <p:nvSpPr>
          <p:cNvPr id="2" name="Title 1">
            <a:extLst>
              <a:ext uri="{FF2B5EF4-FFF2-40B4-BE49-F238E27FC236}">
                <a16:creationId xmlns:a16="http://schemas.microsoft.com/office/drawing/2014/main" id="{D5F11E88-FEBD-A74E-BB63-E28A95964F03}"/>
              </a:ext>
            </a:extLst>
          </p:cNvPr>
          <p:cNvSpPr>
            <a:spLocks noGrp="1"/>
          </p:cNvSpPr>
          <p:nvPr>
            <p:ph type="title"/>
          </p:nvPr>
        </p:nvSpPr>
        <p:spPr/>
        <p:txBody>
          <a:bodyPr/>
          <a:lstStyle/>
          <a:p>
            <a:r>
              <a:rPr lang="en-US" dirty="0"/>
              <a:t>Contents of a Good FEMA Appeal</a:t>
            </a:r>
          </a:p>
        </p:txBody>
      </p:sp>
      <p:sp>
        <p:nvSpPr>
          <p:cNvPr id="3" name="Content Placeholder 2">
            <a:extLst>
              <a:ext uri="{FF2B5EF4-FFF2-40B4-BE49-F238E27FC236}">
                <a16:creationId xmlns:a16="http://schemas.microsoft.com/office/drawing/2014/main" id="{DD91EF8D-E0FB-F44A-8123-EFA37D45900E}"/>
              </a:ext>
            </a:extLst>
          </p:cNvPr>
          <p:cNvSpPr>
            <a:spLocks noGrp="1"/>
          </p:cNvSpPr>
          <p:nvPr>
            <p:ph idx="1"/>
          </p:nvPr>
        </p:nvSpPr>
        <p:spPr/>
        <p:txBody>
          <a:bodyPr>
            <a:normAutofit fontScale="85000" lnSpcReduction="10000"/>
          </a:bodyPr>
          <a:lstStyle/>
          <a:p>
            <a:pPr>
              <a:lnSpc>
                <a:spcPct val="110000"/>
              </a:lnSpc>
              <a:spcBef>
                <a:spcPts val="1600"/>
              </a:spcBef>
            </a:pPr>
            <a:r>
              <a:rPr lang="en-US" dirty="0"/>
              <a:t>If someone other than the applicant is filing the appeal, the applicant must include a signed statement to authorize the person filing the appeal to represent the applicant. </a:t>
            </a:r>
          </a:p>
          <a:p>
            <a:pPr lvl="1">
              <a:lnSpc>
                <a:spcPct val="110000"/>
              </a:lnSpc>
              <a:spcBef>
                <a:spcPts val="1600"/>
              </a:spcBef>
            </a:pPr>
            <a:r>
              <a:rPr lang="en-US" dirty="0"/>
              <a:t>Written consent must be signed and dated by the applicant and include the applicant’s full name, date of birth, and current address.</a:t>
            </a:r>
          </a:p>
          <a:p>
            <a:pPr>
              <a:lnSpc>
                <a:spcPct val="110000"/>
              </a:lnSpc>
              <a:spcBef>
                <a:spcPts val="1600"/>
              </a:spcBef>
            </a:pPr>
            <a:r>
              <a:rPr lang="en-US" dirty="0"/>
              <a:t>The appeal must include the words, “I appeal” or some variation</a:t>
            </a:r>
          </a:p>
          <a:p>
            <a:pPr>
              <a:lnSpc>
                <a:spcPct val="110000"/>
              </a:lnSpc>
              <a:spcBef>
                <a:spcPts val="1600"/>
              </a:spcBef>
            </a:pPr>
            <a:r>
              <a:rPr lang="en-US" dirty="0"/>
              <a:t>The reason for appeal and any law that supports the reason</a:t>
            </a:r>
          </a:p>
          <a:p>
            <a:pPr>
              <a:lnSpc>
                <a:spcPct val="110000"/>
              </a:lnSpc>
              <a:spcBef>
                <a:spcPts val="1600"/>
              </a:spcBef>
            </a:pPr>
            <a:r>
              <a:rPr lang="en-US" dirty="0"/>
              <a:t>Documentation and pictures to prove the statements made in the appeal</a:t>
            </a:r>
          </a:p>
          <a:p>
            <a:pPr>
              <a:lnSpc>
                <a:spcPct val="110000"/>
              </a:lnSpc>
              <a:spcBef>
                <a:spcPts val="1600"/>
              </a:spcBef>
            </a:pPr>
            <a:r>
              <a:rPr lang="en-US" dirty="0"/>
              <a:t>The following statement before the applicant’s signature or the authorized filer of the appeal: “I declare under penalty of perjury that the information provided is true.” </a:t>
            </a:r>
          </a:p>
          <a:p>
            <a:pPr>
              <a:lnSpc>
                <a:spcPct val="110000"/>
              </a:lnSpc>
              <a:spcBef>
                <a:spcPts val="1600"/>
              </a:spcBef>
            </a:pPr>
            <a:endParaRPr lang="en-US" dirty="0"/>
          </a:p>
          <a:p>
            <a:pPr>
              <a:lnSpc>
                <a:spcPct val="110000"/>
              </a:lnSpc>
              <a:spcBef>
                <a:spcPts val="1600"/>
              </a:spcBef>
            </a:pPr>
            <a:endParaRPr lang="en-US" dirty="0"/>
          </a:p>
        </p:txBody>
      </p:sp>
    </p:spTree>
    <p:extLst>
      <p:ext uri="{BB962C8B-B14F-4D97-AF65-F5344CB8AC3E}">
        <p14:creationId xmlns:p14="http://schemas.microsoft.com/office/powerpoint/2010/main" val="189398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CECDC8-90B5-F94E-9A7E-F8EBDDF30A46}"/>
              </a:ext>
            </a:extLst>
          </p:cNvPr>
          <p:cNvSpPr>
            <a:spLocks noGrp="1"/>
          </p:cNvSpPr>
          <p:nvPr>
            <p:ph type="sldNum" sz="quarter" idx="12"/>
          </p:nvPr>
        </p:nvSpPr>
        <p:spPr>
          <a:xfrm>
            <a:off x="8610599" y="6356350"/>
            <a:ext cx="3440373" cy="365125"/>
          </a:xfrm>
        </p:spPr>
        <p:txBody>
          <a:bodyPr/>
          <a:lstStyle/>
          <a:p>
            <a:fld id="{63292989-5821-5B4C-952A-4735D6788B4F}" type="slidenum">
              <a:rPr lang="en-US" smtClean="0"/>
              <a:pPr/>
              <a:t>33</a:t>
            </a:fld>
            <a:endParaRPr lang="en-US"/>
          </a:p>
        </p:txBody>
      </p:sp>
      <p:sp>
        <p:nvSpPr>
          <p:cNvPr id="2" name="Title 1">
            <a:extLst>
              <a:ext uri="{FF2B5EF4-FFF2-40B4-BE49-F238E27FC236}">
                <a16:creationId xmlns:a16="http://schemas.microsoft.com/office/drawing/2014/main" id="{0494A555-8838-404F-AB5D-C642D5947925}"/>
              </a:ext>
            </a:extLst>
          </p:cNvPr>
          <p:cNvSpPr>
            <a:spLocks noGrp="1"/>
          </p:cNvSpPr>
          <p:nvPr>
            <p:ph type="title"/>
          </p:nvPr>
        </p:nvSpPr>
        <p:spPr>
          <a:xfrm>
            <a:off x="838200" y="365126"/>
            <a:ext cx="10515600" cy="1110384"/>
          </a:xfrm>
        </p:spPr>
        <p:txBody>
          <a:bodyPr/>
          <a:lstStyle/>
          <a:p>
            <a:r>
              <a:rPr lang="en-US"/>
              <a:t>Tips</a:t>
            </a:r>
            <a:endParaRPr lang="en-US" dirty="0"/>
          </a:p>
        </p:txBody>
      </p:sp>
      <p:sp>
        <p:nvSpPr>
          <p:cNvPr id="3" name="Content Placeholder 2">
            <a:extLst>
              <a:ext uri="{FF2B5EF4-FFF2-40B4-BE49-F238E27FC236}">
                <a16:creationId xmlns:a16="http://schemas.microsoft.com/office/drawing/2014/main" id="{D4F6412B-7743-9E4C-99A0-6EAADF6E1806}"/>
              </a:ext>
            </a:extLst>
          </p:cNvPr>
          <p:cNvSpPr>
            <a:spLocks noGrp="1"/>
          </p:cNvSpPr>
          <p:nvPr>
            <p:ph idx="1"/>
          </p:nvPr>
        </p:nvSpPr>
        <p:spPr>
          <a:xfrm>
            <a:off x="838200" y="1825625"/>
            <a:ext cx="10515600" cy="4189413"/>
          </a:xfrm>
        </p:spPr>
        <p:txBody>
          <a:bodyPr numCol="2" spcCol="457200">
            <a:noAutofit/>
          </a:bodyPr>
          <a:lstStyle/>
          <a:p>
            <a:pPr>
              <a:spcBef>
                <a:spcPts val="1600"/>
              </a:spcBef>
            </a:pPr>
            <a:r>
              <a:rPr lang="en-US" sz="2000" dirty="0"/>
              <a:t>How did your client register? </a:t>
            </a:r>
          </a:p>
          <a:p>
            <a:pPr>
              <a:spcBef>
                <a:spcPts val="1600"/>
              </a:spcBef>
            </a:pPr>
            <a:r>
              <a:rPr lang="en-US" sz="2000" dirty="0"/>
              <a:t>Keep everything updated at all times</a:t>
            </a:r>
          </a:p>
          <a:p>
            <a:pPr>
              <a:spcBef>
                <a:spcPts val="1600"/>
              </a:spcBef>
            </a:pPr>
            <a:r>
              <a:rPr lang="en-US" sz="2000" dirty="0"/>
              <a:t>Inform FEMA of any address/contact information changes</a:t>
            </a:r>
          </a:p>
          <a:p>
            <a:pPr>
              <a:spcBef>
                <a:spcPts val="1600"/>
              </a:spcBef>
            </a:pPr>
            <a:r>
              <a:rPr lang="en-US" sz="2000" dirty="0"/>
              <a:t>Regularly check email/mail box</a:t>
            </a:r>
          </a:p>
          <a:p>
            <a:pPr>
              <a:spcBef>
                <a:spcPts val="1600"/>
              </a:spcBef>
            </a:pPr>
            <a:r>
              <a:rPr lang="en-US" sz="2000" dirty="0"/>
              <a:t>Send in a written request to FEMA to ask for a copy of the file (this can take a long time, so request it as soon as possible)</a:t>
            </a:r>
          </a:p>
          <a:p>
            <a:pPr lvl="1"/>
            <a:r>
              <a:rPr lang="en-US" sz="1800" dirty="0"/>
              <a:t>Seeing the FEMA file allows you to understand what</a:t>
            </a:r>
          </a:p>
          <a:p>
            <a:pPr lvl="1"/>
            <a:endParaRPr lang="en-US" sz="1800" dirty="0"/>
          </a:p>
          <a:p>
            <a:r>
              <a:rPr lang="en-US" sz="2000" dirty="0"/>
              <a:t>Have your client document EVERYTHING (pictures from all angles)</a:t>
            </a:r>
          </a:p>
          <a:p>
            <a:pPr lvl="1"/>
            <a:r>
              <a:rPr lang="en-US" sz="1800" dirty="0"/>
              <a:t>Piles of debris</a:t>
            </a:r>
          </a:p>
          <a:p>
            <a:pPr lvl="1"/>
            <a:r>
              <a:rPr lang="en-US" sz="1800" dirty="0"/>
              <a:t>Piles of soggy belongings</a:t>
            </a:r>
          </a:p>
          <a:p>
            <a:pPr lvl="1"/>
            <a:r>
              <a:rPr lang="en-US" sz="1800" dirty="0"/>
              <a:t>Water lines on the walls and doors</a:t>
            </a:r>
          </a:p>
          <a:p>
            <a:pPr lvl="1"/>
            <a:r>
              <a:rPr lang="en-US" sz="1800" dirty="0"/>
              <a:t>Mold/mildew</a:t>
            </a:r>
          </a:p>
          <a:p>
            <a:pPr lvl="1"/>
            <a:r>
              <a:rPr lang="en-US" sz="1800" dirty="0"/>
              <a:t>Wet car</a:t>
            </a:r>
          </a:p>
          <a:p>
            <a:pPr lvl="1"/>
            <a:r>
              <a:rPr lang="en-US" sz="1800" dirty="0"/>
              <a:t>Take pictures during the disaster if you can safely do so</a:t>
            </a:r>
          </a:p>
          <a:p>
            <a:endParaRPr lang="en-US" sz="2000" dirty="0"/>
          </a:p>
          <a:p>
            <a:endParaRPr lang="en-US" sz="2000" dirty="0"/>
          </a:p>
        </p:txBody>
      </p:sp>
    </p:spTree>
    <p:extLst>
      <p:ext uri="{BB962C8B-B14F-4D97-AF65-F5344CB8AC3E}">
        <p14:creationId xmlns:p14="http://schemas.microsoft.com/office/powerpoint/2010/main" val="2545075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5A6633-E156-AA43-B182-4A2DE00683EB}"/>
              </a:ext>
            </a:extLst>
          </p:cNvPr>
          <p:cNvSpPr>
            <a:spLocks noGrp="1"/>
          </p:cNvSpPr>
          <p:nvPr>
            <p:ph type="sldNum" sz="quarter" idx="12"/>
          </p:nvPr>
        </p:nvSpPr>
        <p:spPr/>
        <p:txBody>
          <a:bodyPr/>
          <a:lstStyle/>
          <a:p>
            <a:fld id="{63292989-5821-5B4C-952A-4735D6788B4F}" type="slidenum">
              <a:rPr lang="en-US" smtClean="0"/>
              <a:pPr/>
              <a:t>34</a:t>
            </a:fld>
            <a:endParaRPr lang="en-US"/>
          </a:p>
        </p:txBody>
      </p:sp>
      <p:sp>
        <p:nvSpPr>
          <p:cNvPr id="2" name="Title 1">
            <a:extLst>
              <a:ext uri="{FF2B5EF4-FFF2-40B4-BE49-F238E27FC236}">
                <a16:creationId xmlns:a16="http://schemas.microsoft.com/office/drawing/2014/main" id="{46F486C6-B15C-F747-89F3-22F6CC7AF615}"/>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44A13885-308E-F744-9E12-24D64D005F81}"/>
              </a:ext>
            </a:extLst>
          </p:cNvPr>
          <p:cNvSpPr>
            <a:spLocks noGrp="1"/>
          </p:cNvSpPr>
          <p:nvPr>
            <p:ph idx="1"/>
          </p:nvPr>
        </p:nvSpPr>
        <p:spPr/>
        <p:txBody>
          <a:bodyPr/>
          <a:lstStyle/>
          <a:p>
            <a:pPr>
              <a:spcBef>
                <a:spcPts val="1600"/>
              </a:spcBef>
            </a:pPr>
            <a:r>
              <a:rPr lang="en-US" dirty="0"/>
              <a:t>For cars, you need a mechanic estimate that says it is flood damage with contact information</a:t>
            </a:r>
          </a:p>
          <a:p>
            <a:pPr>
              <a:spcBef>
                <a:spcPts val="1600"/>
              </a:spcBef>
            </a:pPr>
            <a:r>
              <a:rPr lang="en-US" dirty="0"/>
              <a:t>For homes, you need a contractor with documentation that says it was flood damage &amp; contact information</a:t>
            </a:r>
          </a:p>
          <a:p>
            <a:pPr>
              <a:spcBef>
                <a:spcPts val="1600"/>
              </a:spcBef>
            </a:pPr>
            <a:r>
              <a:rPr lang="en-US" dirty="0"/>
              <a:t>FEMA will deny your client if they cannot get in touch with the mechanic/ contractor</a:t>
            </a:r>
          </a:p>
        </p:txBody>
      </p:sp>
    </p:spTree>
    <p:extLst>
      <p:ext uri="{BB962C8B-B14F-4D97-AF65-F5344CB8AC3E}">
        <p14:creationId xmlns:p14="http://schemas.microsoft.com/office/powerpoint/2010/main" val="3913779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983150-13A7-5247-86C8-2912B75E0EAB}"/>
              </a:ext>
            </a:extLst>
          </p:cNvPr>
          <p:cNvSpPr>
            <a:spLocks noGrp="1"/>
          </p:cNvSpPr>
          <p:nvPr>
            <p:ph type="sldNum" sz="quarter" idx="12"/>
          </p:nvPr>
        </p:nvSpPr>
        <p:spPr/>
        <p:txBody>
          <a:bodyPr/>
          <a:lstStyle/>
          <a:p>
            <a:fld id="{63292989-5821-5B4C-952A-4735D6788B4F}" type="slidenum">
              <a:rPr lang="en-US" smtClean="0"/>
              <a:pPr/>
              <a:t>35</a:t>
            </a:fld>
            <a:endParaRPr lang="en-US"/>
          </a:p>
        </p:txBody>
      </p:sp>
      <p:sp>
        <p:nvSpPr>
          <p:cNvPr id="2" name="Title 1">
            <a:extLst>
              <a:ext uri="{FF2B5EF4-FFF2-40B4-BE49-F238E27FC236}">
                <a16:creationId xmlns:a16="http://schemas.microsoft.com/office/drawing/2014/main" id="{FA333EED-F676-0149-BAE1-112F68B8E2D8}"/>
              </a:ext>
            </a:extLst>
          </p:cNvPr>
          <p:cNvSpPr>
            <a:spLocks noGrp="1"/>
          </p:cNvSpPr>
          <p:nvPr>
            <p:ph type="title"/>
          </p:nvPr>
        </p:nvSpPr>
        <p:spPr/>
        <p:txBody>
          <a:bodyPr/>
          <a:lstStyle/>
          <a:p>
            <a:r>
              <a:rPr lang="en-US" dirty="0"/>
              <a:t>FEMA – Proof of Ownership</a:t>
            </a:r>
          </a:p>
        </p:txBody>
      </p:sp>
      <p:sp>
        <p:nvSpPr>
          <p:cNvPr id="3" name="Content Placeholder 2">
            <a:extLst>
              <a:ext uri="{FF2B5EF4-FFF2-40B4-BE49-F238E27FC236}">
                <a16:creationId xmlns:a16="http://schemas.microsoft.com/office/drawing/2014/main" id="{11A4254A-C4F1-6A42-8971-1EB2A408A1CF}"/>
              </a:ext>
            </a:extLst>
          </p:cNvPr>
          <p:cNvSpPr>
            <a:spLocks noGrp="1"/>
          </p:cNvSpPr>
          <p:nvPr>
            <p:ph idx="1"/>
          </p:nvPr>
        </p:nvSpPr>
        <p:spPr/>
        <p:txBody>
          <a:bodyPr>
            <a:normAutofit/>
          </a:bodyPr>
          <a:lstStyle/>
          <a:p>
            <a:pPr marL="0" indent="0">
              <a:spcBef>
                <a:spcPts val="1600"/>
              </a:spcBef>
              <a:buNone/>
            </a:pPr>
            <a:r>
              <a:rPr lang="en-US" b="1" dirty="0"/>
              <a:t>“</a:t>
            </a:r>
            <a:r>
              <a:rPr lang="en-US" b="1" i="1" dirty="0"/>
              <a:t>Owner-occupie</a:t>
            </a:r>
            <a:r>
              <a:rPr lang="en-US" b="1" i="1" spc="300" dirty="0"/>
              <a:t>d</a:t>
            </a:r>
            <a:r>
              <a:rPr lang="en-US" b="1" dirty="0"/>
              <a:t>” means that the residence is occupied by:</a:t>
            </a:r>
          </a:p>
          <a:p>
            <a:pPr marL="457200" indent="-457200">
              <a:spcBef>
                <a:spcPts val="1600"/>
              </a:spcBef>
              <a:buFont typeface="+mj-lt"/>
              <a:buAutoNum type="arabicPeriod"/>
            </a:pPr>
            <a:r>
              <a:rPr lang="en-US" dirty="0"/>
              <a:t>The legal owner;</a:t>
            </a:r>
          </a:p>
          <a:p>
            <a:pPr marL="457200" indent="-457200">
              <a:spcBef>
                <a:spcPts val="1600"/>
              </a:spcBef>
              <a:buFont typeface="+mj-lt"/>
              <a:buAutoNum type="arabicPeriod"/>
            </a:pPr>
            <a:r>
              <a:rPr lang="en-US" dirty="0"/>
              <a:t>A person who does not hold formal title to the residence and pays no rent, but is responsible for the payment of taxes or maintenance of the residence; or</a:t>
            </a:r>
          </a:p>
          <a:p>
            <a:pPr marL="457200" indent="-457200">
              <a:spcBef>
                <a:spcPts val="1600"/>
              </a:spcBef>
              <a:buFont typeface="+mj-lt"/>
              <a:buAutoNum type="arabicPeriod"/>
            </a:pPr>
            <a:r>
              <a:rPr lang="en-US" dirty="0"/>
              <a:t>A person who has lifetime occupancy rights with formal title vested in another.”  </a:t>
            </a:r>
            <a:r>
              <a:rPr lang="en-US" baseline="-25000" dirty="0"/>
              <a:t>44 CFR § 206.111</a:t>
            </a:r>
          </a:p>
        </p:txBody>
      </p:sp>
    </p:spTree>
    <p:extLst>
      <p:ext uri="{BB962C8B-B14F-4D97-AF65-F5344CB8AC3E}">
        <p14:creationId xmlns:p14="http://schemas.microsoft.com/office/powerpoint/2010/main" val="894103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0F5D8E-64D1-674E-9E63-5E553F572A91}"/>
              </a:ext>
            </a:extLst>
          </p:cNvPr>
          <p:cNvSpPr>
            <a:spLocks noGrp="1"/>
          </p:cNvSpPr>
          <p:nvPr>
            <p:ph type="sldNum" sz="quarter" idx="12"/>
          </p:nvPr>
        </p:nvSpPr>
        <p:spPr/>
        <p:txBody>
          <a:bodyPr/>
          <a:lstStyle/>
          <a:p>
            <a:fld id="{63292989-5821-5B4C-952A-4735D6788B4F}" type="slidenum">
              <a:rPr lang="en-US" smtClean="0"/>
              <a:pPr/>
              <a:t>36</a:t>
            </a:fld>
            <a:endParaRPr lang="en-US"/>
          </a:p>
        </p:txBody>
      </p:sp>
      <p:sp>
        <p:nvSpPr>
          <p:cNvPr id="2" name="Title 1">
            <a:extLst>
              <a:ext uri="{FF2B5EF4-FFF2-40B4-BE49-F238E27FC236}">
                <a16:creationId xmlns:a16="http://schemas.microsoft.com/office/drawing/2014/main" id="{1361F0A2-D00C-2446-9FFC-4D00A485FC94}"/>
              </a:ext>
            </a:extLst>
          </p:cNvPr>
          <p:cNvSpPr>
            <a:spLocks noGrp="1"/>
          </p:cNvSpPr>
          <p:nvPr>
            <p:ph type="title"/>
          </p:nvPr>
        </p:nvSpPr>
        <p:spPr/>
        <p:txBody>
          <a:bodyPr/>
          <a:lstStyle/>
          <a:p>
            <a:r>
              <a:rPr lang="en-US" dirty="0"/>
              <a:t>FEMA – Proof of Ownership</a:t>
            </a:r>
          </a:p>
        </p:txBody>
      </p:sp>
      <p:sp>
        <p:nvSpPr>
          <p:cNvPr id="3" name="Content Placeholder 2">
            <a:extLst>
              <a:ext uri="{FF2B5EF4-FFF2-40B4-BE49-F238E27FC236}">
                <a16:creationId xmlns:a16="http://schemas.microsoft.com/office/drawing/2014/main" id="{41D27FC2-E28E-AF4B-BCF0-A0A4A46DD368}"/>
              </a:ext>
            </a:extLst>
          </p:cNvPr>
          <p:cNvSpPr>
            <a:spLocks noGrp="1"/>
          </p:cNvSpPr>
          <p:nvPr>
            <p:ph idx="1"/>
          </p:nvPr>
        </p:nvSpPr>
        <p:spPr/>
        <p:txBody>
          <a:bodyPr>
            <a:normAutofit fontScale="85000" lnSpcReduction="10000"/>
          </a:bodyPr>
          <a:lstStyle/>
          <a:p>
            <a:pPr>
              <a:lnSpc>
                <a:spcPct val="120000"/>
              </a:lnSpc>
            </a:pPr>
            <a:r>
              <a:rPr lang="en-US" b="1" dirty="0"/>
              <a:t>Ownership Documentation: </a:t>
            </a:r>
            <a:r>
              <a:rPr lang="en-US" dirty="0"/>
              <a:t>When FEMA is unable to verify an applicant’s ownership of their primary residence during inspection or through an automated public records search, the applicant may provide FEMA with documentation to prove ownership. </a:t>
            </a:r>
          </a:p>
          <a:p>
            <a:pPr>
              <a:lnSpc>
                <a:spcPct val="120000"/>
              </a:lnSpc>
            </a:pPr>
            <a:r>
              <a:rPr lang="en-US" dirty="0"/>
              <a:t>There are various documents that may be used to prove ownership. This depends on your state laws. </a:t>
            </a:r>
          </a:p>
          <a:p>
            <a:pPr>
              <a:lnSpc>
                <a:spcPct val="120000"/>
              </a:lnSpc>
            </a:pPr>
            <a:r>
              <a:rPr lang="en-US" dirty="0"/>
              <a:t>The document provided must reflect: </a:t>
            </a:r>
          </a:p>
          <a:p>
            <a:pPr lvl="1">
              <a:lnSpc>
                <a:spcPct val="110000"/>
              </a:lnSpc>
            </a:pPr>
            <a:r>
              <a:rPr lang="en-US" dirty="0"/>
              <a:t>The name of the applicant or co-applicant registering for assistance; if a minor child is registering for assistance, the document must be in the adult co-applicant’s name; </a:t>
            </a:r>
          </a:p>
          <a:p>
            <a:pPr lvl="1">
              <a:lnSpc>
                <a:spcPct val="110000"/>
              </a:lnSpc>
            </a:pPr>
            <a:r>
              <a:rPr lang="en-US" dirty="0"/>
              <a:t>The address of the damaged pre-disaster residence; and </a:t>
            </a:r>
          </a:p>
          <a:p>
            <a:pPr lvl="1">
              <a:lnSpc>
                <a:spcPct val="110000"/>
              </a:lnSpc>
            </a:pPr>
            <a:r>
              <a:rPr lang="en-US" dirty="0"/>
              <a:t>A date prior to the disaster incident period. </a:t>
            </a:r>
          </a:p>
          <a:p>
            <a:pPr>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74518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3257CE-CEC1-F447-9F78-40BA206C6984}"/>
              </a:ext>
            </a:extLst>
          </p:cNvPr>
          <p:cNvSpPr>
            <a:spLocks noGrp="1"/>
          </p:cNvSpPr>
          <p:nvPr>
            <p:ph type="sldNum" sz="quarter" idx="12"/>
          </p:nvPr>
        </p:nvSpPr>
        <p:spPr/>
        <p:txBody>
          <a:bodyPr/>
          <a:lstStyle/>
          <a:p>
            <a:fld id="{63292989-5821-5B4C-952A-4735D6788B4F}" type="slidenum">
              <a:rPr lang="en-US" smtClean="0"/>
              <a:pPr/>
              <a:t>37</a:t>
            </a:fld>
            <a:endParaRPr lang="en-US"/>
          </a:p>
        </p:txBody>
      </p:sp>
      <p:sp>
        <p:nvSpPr>
          <p:cNvPr id="2" name="Title 1">
            <a:extLst>
              <a:ext uri="{FF2B5EF4-FFF2-40B4-BE49-F238E27FC236}">
                <a16:creationId xmlns:a16="http://schemas.microsoft.com/office/drawing/2014/main" id="{DF1A9B2D-5104-5E4C-A80C-D432990275D9}"/>
              </a:ext>
            </a:extLst>
          </p:cNvPr>
          <p:cNvSpPr>
            <a:spLocks noGrp="1"/>
          </p:cNvSpPr>
          <p:nvPr>
            <p:ph type="title"/>
          </p:nvPr>
        </p:nvSpPr>
        <p:spPr/>
        <p:txBody>
          <a:bodyPr/>
          <a:lstStyle/>
          <a:p>
            <a:r>
              <a:rPr lang="en-US" dirty="0"/>
              <a:t>FEMA – Proof of Ownership</a:t>
            </a:r>
          </a:p>
        </p:txBody>
      </p:sp>
      <p:sp>
        <p:nvSpPr>
          <p:cNvPr id="3" name="Content Placeholder 2">
            <a:extLst>
              <a:ext uri="{FF2B5EF4-FFF2-40B4-BE49-F238E27FC236}">
                <a16:creationId xmlns:a16="http://schemas.microsoft.com/office/drawing/2014/main" id="{674DDBE4-3BF6-4645-8D37-CF5AF2C4F427}"/>
              </a:ext>
            </a:extLst>
          </p:cNvPr>
          <p:cNvSpPr>
            <a:spLocks noGrp="1"/>
          </p:cNvSpPr>
          <p:nvPr>
            <p:ph idx="1"/>
          </p:nvPr>
        </p:nvSpPr>
        <p:spPr/>
        <p:txBody>
          <a:bodyPr>
            <a:normAutofit fontScale="92500"/>
          </a:bodyPr>
          <a:lstStyle/>
          <a:p>
            <a:pPr>
              <a:lnSpc>
                <a:spcPct val="110000"/>
              </a:lnSpc>
            </a:pPr>
            <a:r>
              <a:rPr lang="en-US" b="1" dirty="0"/>
              <a:t>Document Exceptions: </a:t>
            </a:r>
            <a:r>
              <a:rPr lang="en-US" dirty="0"/>
              <a:t>FEMA may accept a written statement from the applicant indicating how long they lived in the disaster-damaged residence prior to the disaster declaration, and an explanation of the circumstances that prevent standard ownership verification (e.g., insular areas, islands, tribal lands).</a:t>
            </a:r>
          </a:p>
          <a:p>
            <a:pPr>
              <a:lnSpc>
                <a:spcPct val="110000"/>
              </a:lnSpc>
            </a:pPr>
            <a:r>
              <a:rPr lang="en-US" dirty="0"/>
              <a:t>Applicants who pay rent to another party to live in the home do not qualify as owners.</a:t>
            </a:r>
          </a:p>
          <a:p>
            <a:pPr lvl="1">
              <a:lnSpc>
                <a:spcPct val="110000"/>
              </a:lnSpc>
            </a:pPr>
            <a:r>
              <a:rPr lang="en-US" dirty="0"/>
              <a:t>There may be an exception if the applicant is legally responsible </a:t>
            </a:r>
            <a:br>
              <a:rPr lang="en-US" dirty="0"/>
            </a:br>
            <a:r>
              <a:rPr lang="en-US" dirty="0"/>
              <a:t>(e.g., lease to own or land installment agreements) for major repairs and/or taxes on the damaged residence (e.g., ownership in the islands or insular areas such as family compounds, adverse possession, hereditary family lands, and cultural traditions).</a:t>
            </a:r>
          </a:p>
        </p:txBody>
      </p:sp>
    </p:spTree>
    <p:extLst>
      <p:ext uri="{BB962C8B-B14F-4D97-AF65-F5344CB8AC3E}">
        <p14:creationId xmlns:p14="http://schemas.microsoft.com/office/powerpoint/2010/main" val="3500907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267A81-06C6-EA40-9F53-7A90431D586E}"/>
              </a:ext>
            </a:extLst>
          </p:cNvPr>
          <p:cNvSpPr>
            <a:spLocks noGrp="1"/>
          </p:cNvSpPr>
          <p:nvPr>
            <p:ph type="sldNum" sz="quarter" idx="12"/>
          </p:nvPr>
        </p:nvSpPr>
        <p:spPr/>
        <p:txBody>
          <a:bodyPr/>
          <a:lstStyle/>
          <a:p>
            <a:fld id="{63292989-5821-5B4C-952A-4735D6788B4F}" type="slidenum">
              <a:rPr lang="en-US" smtClean="0"/>
              <a:pPr/>
              <a:t>38</a:t>
            </a:fld>
            <a:endParaRPr lang="en-US"/>
          </a:p>
        </p:txBody>
      </p:sp>
      <p:sp>
        <p:nvSpPr>
          <p:cNvPr id="2" name="Title 1">
            <a:extLst>
              <a:ext uri="{FF2B5EF4-FFF2-40B4-BE49-F238E27FC236}">
                <a16:creationId xmlns:a16="http://schemas.microsoft.com/office/drawing/2014/main" id="{18EF2BE9-0CBA-8E46-AEC7-C0B685392C74}"/>
              </a:ext>
            </a:extLst>
          </p:cNvPr>
          <p:cNvSpPr>
            <a:spLocks noGrp="1"/>
          </p:cNvSpPr>
          <p:nvPr>
            <p:ph type="title"/>
          </p:nvPr>
        </p:nvSpPr>
        <p:spPr/>
        <p:txBody>
          <a:bodyPr/>
          <a:lstStyle/>
          <a:p>
            <a:r>
              <a:rPr lang="en-US" dirty="0"/>
              <a:t>Inspector Issues</a:t>
            </a:r>
          </a:p>
        </p:txBody>
      </p:sp>
      <p:sp>
        <p:nvSpPr>
          <p:cNvPr id="3" name="Content Placeholder 2">
            <a:extLst>
              <a:ext uri="{FF2B5EF4-FFF2-40B4-BE49-F238E27FC236}">
                <a16:creationId xmlns:a16="http://schemas.microsoft.com/office/drawing/2014/main" id="{6C22D5BF-9F71-7441-91B1-63A7BF4969DF}"/>
              </a:ext>
            </a:extLst>
          </p:cNvPr>
          <p:cNvSpPr>
            <a:spLocks noGrp="1"/>
          </p:cNvSpPr>
          <p:nvPr>
            <p:ph idx="1"/>
          </p:nvPr>
        </p:nvSpPr>
        <p:spPr/>
        <p:txBody>
          <a:bodyPr>
            <a:normAutofit/>
          </a:bodyPr>
          <a:lstStyle/>
          <a:p>
            <a:r>
              <a:rPr lang="en-US" dirty="0"/>
              <a:t>Private insurance inspectors</a:t>
            </a:r>
          </a:p>
          <a:p>
            <a:pPr lvl="1"/>
            <a:r>
              <a:rPr lang="en-US" dirty="0"/>
              <a:t>Fraud (re: Superstorm Sandy)</a:t>
            </a:r>
          </a:p>
          <a:p>
            <a:pPr>
              <a:spcBef>
                <a:spcPts val="1600"/>
              </a:spcBef>
            </a:pPr>
            <a:r>
              <a:rPr lang="en-US" dirty="0"/>
              <a:t>FEMA inspectors</a:t>
            </a:r>
          </a:p>
          <a:p>
            <a:pPr lvl="1"/>
            <a:r>
              <a:rPr lang="en-US" dirty="0"/>
              <a:t>Often have little to no training</a:t>
            </a:r>
          </a:p>
          <a:p>
            <a:pPr lvl="1"/>
            <a:r>
              <a:rPr lang="en-US" dirty="0"/>
              <a:t>Limits on where they are allowed to go:  roof, under house</a:t>
            </a:r>
          </a:p>
          <a:p>
            <a:pPr lvl="1"/>
            <a:r>
              <a:rPr lang="en-US" dirty="0"/>
              <a:t>Are inconsistent from one inspector to the next</a:t>
            </a:r>
          </a:p>
          <a:p>
            <a:pPr>
              <a:spcBef>
                <a:spcPts val="1600"/>
              </a:spcBef>
            </a:pPr>
            <a:r>
              <a:rPr lang="en-US" dirty="0"/>
              <a:t>TIP: You can call the FEMA helpline and request a second inspection. This request should be followed up in writing as well!</a:t>
            </a:r>
          </a:p>
        </p:txBody>
      </p:sp>
    </p:spTree>
    <p:extLst>
      <p:ext uri="{BB962C8B-B14F-4D97-AF65-F5344CB8AC3E}">
        <p14:creationId xmlns:p14="http://schemas.microsoft.com/office/powerpoint/2010/main" val="4126628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C22B-3B74-B346-9FDE-EFED4916BDCB}"/>
              </a:ext>
            </a:extLst>
          </p:cNvPr>
          <p:cNvSpPr>
            <a:spLocks noGrp="1"/>
          </p:cNvSpPr>
          <p:nvPr>
            <p:ph type="sldNum" sz="quarter" idx="12"/>
          </p:nvPr>
        </p:nvSpPr>
        <p:spPr/>
        <p:txBody>
          <a:bodyPr/>
          <a:lstStyle/>
          <a:p>
            <a:fld id="{63292989-5821-5B4C-952A-4735D6788B4F}" type="slidenum">
              <a:rPr lang="en-US" smtClean="0"/>
              <a:pPr/>
              <a:t>39</a:t>
            </a:fld>
            <a:endParaRPr lang="en-US"/>
          </a:p>
        </p:txBody>
      </p:sp>
      <p:sp>
        <p:nvSpPr>
          <p:cNvPr id="2" name="Title 1">
            <a:extLst>
              <a:ext uri="{FF2B5EF4-FFF2-40B4-BE49-F238E27FC236}">
                <a16:creationId xmlns:a16="http://schemas.microsoft.com/office/drawing/2014/main" id="{BF79AFC2-AA49-B745-95D5-DAFF92BF74E2}"/>
              </a:ext>
            </a:extLst>
          </p:cNvPr>
          <p:cNvSpPr>
            <a:spLocks noGrp="1"/>
          </p:cNvSpPr>
          <p:nvPr>
            <p:ph type="title"/>
          </p:nvPr>
        </p:nvSpPr>
        <p:spPr/>
        <p:txBody>
          <a:bodyPr/>
          <a:lstStyle/>
          <a:p>
            <a:r>
              <a:rPr lang="en-US" dirty="0"/>
              <a:t>You Got Money, Now What?</a:t>
            </a:r>
          </a:p>
        </p:txBody>
      </p:sp>
      <p:sp>
        <p:nvSpPr>
          <p:cNvPr id="3" name="Content Placeholder 2">
            <a:extLst>
              <a:ext uri="{FF2B5EF4-FFF2-40B4-BE49-F238E27FC236}">
                <a16:creationId xmlns:a16="http://schemas.microsoft.com/office/drawing/2014/main" id="{E5B0AF8C-1539-6942-9FCC-F330DCC57343}"/>
              </a:ext>
            </a:extLst>
          </p:cNvPr>
          <p:cNvSpPr>
            <a:spLocks noGrp="1"/>
          </p:cNvSpPr>
          <p:nvPr>
            <p:ph idx="1"/>
          </p:nvPr>
        </p:nvSpPr>
        <p:spPr/>
        <p:txBody>
          <a:bodyPr>
            <a:normAutofit/>
          </a:bodyPr>
          <a:lstStyle/>
          <a:p>
            <a:pPr>
              <a:spcBef>
                <a:spcPts val="1600"/>
              </a:spcBef>
            </a:pPr>
            <a:r>
              <a:rPr lang="en-US" sz="2300" dirty="0"/>
              <a:t>Keep receipts. FEMA can audit you if they wish.  </a:t>
            </a:r>
          </a:p>
          <a:p>
            <a:pPr>
              <a:spcBef>
                <a:spcPts val="1600"/>
              </a:spcBef>
            </a:pPr>
            <a:r>
              <a:rPr lang="en-US" sz="2300" dirty="0"/>
              <a:t>Use the money for what FEMA told you to.</a:t>
            </a:r>
          </a:p>
          <a:p>
            <a:pPr>
              <a:spcBef>
                <a:spcPts val="1600"/>
              </a:spcBef>
            </a:pPr>
            <a:r>
              <a:rPr lang="en-US" sz="2300" dirty="0"/>
              <a:t>FEMA can recoup the money from you if they decide that you have been overpaid or should not have been given assistance in the first place.</a:t>
            </a:r>
          </a:p>
          <a:p>
            <a:pPr>
              <a:spcBef>
                <a:spcPts val="1600"/>
              </a:spcBef>
            </a:pPr>
            <a:r>
              <a:rPr lang="en-US" sz="2300" dirty="0"/>
              <a:t>FEMA cannot recoup if more than 3 years from date debtor received that assistance (Unless evidence of civil, criminal fraud)</a:t>
            </a:r>
          </a:p>
          <a:p>
            <a:pPr>
              <a:spcBef>
                <a:spcPts val="1600"/>
              </a:spcBef>
            </a:pPr>
            <a:r>
              <a:rPr lang="en-US" sz="2300" dirty="0"/>
              <a:t>Get flood insurance!! FEMA is a one-time deal if you are in a flood zone</a:t>
            </a:r>
          </a:p>
          <a:p>
            <a:pPr>
              <a:spcBef>
                <a:spcPts val="1600"/>
              </a:spcBef>
            </a:pPr>
            <a:r>
              <a:rPr lang="en-US" sz="2300" dirty="0"/>
              <a:t>FEMA funds cannot be garnished/seized</a:t>
            </a:r>
          </a:p>
        </p:txBody>
      </p:sp>
    </p:spTree>
    <p:extLst>
      <p:ext uri="{BB962C8B-B14F-4D97-AF65-F5344CB8AC3E}">
        <p14:creationId xmlns:p14="http://schemas.microsoft.com/office/powerpoint/2010/main" val="209919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1EF20A-74DD-B140-8BFB-4948B9024F71}"/>
              </a:ext>
            </a:extLst>
          </p:cNvPr>
          <p:cNvSpPr>
            <a:spLocks noGrp="1"/>
          </p:cNvSpPr>
          <p:nvPr>
            <p:ph type="sldNum" sz="quarter" idx="12"/>
          </p:nvPr>
        </p:nvSpPr>
        <p:spPr/>
        <p:txBody>
          <a:bodyPr/>
          <a:lstStyle/>
          <a:p>
            <a:fld id="{63292989-5821-5B4C-952A-4735D6788B4F}" type="slidenum">
              <a:rPr lang="en-US" smtClean="0"/>
              <a:pPr/>
              <a:t>4</a:t>
            </a:fld>
            <a:endParaRPr lang="en-US"/>
          </a:p>
        </p:txBody>
      </p:sp>
      <p:sp>
        <p:nvSpPr>
          <p:cNvPr id="2" name="Title 1">
            <a:extLst>
              <a:ext uri="{FF2B5EF4-FFF2-40B4-BE49-F238E27FC236}">
                <a16:creationId xmlns:a16="http://schemas.microsoft.com/office/drawing/2014/main" id="{EDBC4177-2780-5442-B131-8808C385B037}"/>
              </a:ext>
            </a:extLst>
          </p:cNvPr>
          <p:cNvSpPr>
            <a:spLocks noGrp="1"/>
          </p:cNvSpPr>
          <p:nvPr>
            <p:ph type="title"/>
          </p:nvPr>
        </p:nvSpPr>
        <p:spPr/>
        <p:txBody>
          <a:bodyPr/>
          <a:lstStyle/>
          <a:p>
            <a:r>
              <a:rPr lang="en-US" dirty="0"/>
              <a:t>How to Find a Shelter Near You</a:t>
            </a:r>
          </a:p>
        </p:txBody>
      </p:sp>
      <p:sp>
        <p:nvSpPr>
          <p:cNvPr id="5" name="Content Placeholder 4">
            <a:extLst>
              <a:ext uri="{FF2B5EF4-FFF2-40B4-BE49-F238E27FC236}">
                <a16:creationId xmlns:a16="http://schemas.microsoft.com/office/drawing/2014/main" id="{A5D57C31-CA54-1F4A-AF05-9AC1515FFEAD}"/>
              </a:ext>
            </a:extLst>
          </p:cNvPr>
          <p:cNvSpPr>
            <a:spLocks noGrp="1"/>
          </p:cNvSpPr>
          <p:nvPr>
            <p:ph idx="1"/>
          </p:nvPr>
        </p:nvSpPr>
        <p:spPr>
          <a:xfrm>
            <a:off x="838200" y="1825625"/>
            <a:ext cx="4395952" cy="4050242"/>
          </a:xfrm>
        </p:spPr>
        <p:txBody>
          <a:bodyPr>
            <a:normAutofit/>
          </a:bodyPr>
          <a:lstStyle/>
          <a:p>
            <a:r>
              <a:rPr lang="en-US" dirty="0"/>
              <a:t>Find an open shelter on the </a:t>
            </a:r>
            <a:r>
              <a:rPr lang="en-US" dirty="0">
                <a:hlinkClick r:id="rId3"/>
              </a:rPr>
              <a:t>American Red Cross Site</a:t>
            </a:r>
            <a:endParaRPr lang="en-US" dirty="0"/>
          </a:p>
          <a:p>
            <a:pPr>
              <a:spcBef>
                <a:spcPts val="1600"/>
              </a:spcBef>
            </a:pPr>
            <a:r>
              <a:rPr lang="en-US" dirty="0"/>
              <a:t>Call “211”</a:t>
            </a:r>
          </a:p>
          <a:p>
            <a:pPr lvl="1">
              <a:spcBef>
                <a:spcPts val="400"/>
              </a:spcBef>
            </a:pPr>
            <a:r>
              <a:rPr lang="en-US" dirty="0"/>
              <a:t>“211” covers all 50 states, the District of Columbia, and Puerto Rico. </a:t>
            </a:r>
          </a:p>
          <a:p>
            <a:pPr>
              <a:spcBef>
                <a:spcPts val="1600"/>
              </a:spcBef>
            </a:pPr>
            <a:r>
              <a:rPr lang="en-US" dirty="0"/>
              <a:t>Check your local news</a:t>
            </a:r>
          </a:p>
          <a:p>
            <a:endParaRPr lang="en-US" dirty="0"/>
          </a:p>
          <a:p>
            <a:endParaRPr lang="en-US" dirty="0"/>
          </a:p>
        </p:txBody>
      </p:sp>
      <p:grpSp>
        <p:nvGrpSpPr>
          <p:cNvPr id="15" name="Group 14">
            <a:extLst>
              <a:ext uri="{FF2B5EF4-FFF2-40B4-BE49-F238E27FC236}">
                <a16:creationId xmlns:a16="http://schemas.microsoft.com/office/drawing/2014/main" id="{CBE105BD-6560-7D42-8DA6-F9095E3FE960}"/>
              </a:ext>
              <a:ext uri="{C183D7F6-B498-43B3-948B-1728B52AA6E4}">
                <adec:decorative xmlns:adec="http://schemas.microsoft.com/office/drawing/2017/decorative" val="1"/>
              </a:ext>
            </a:extLst>
          </p:cNvPr>
          <p:cNvGrpSpPr/>
          <p:nvPr/>
        </p:nvGrpSpPr>
        <p:grpSpPr>
          <a:xfrm>
            <a:off x="6568975" y="1859784"/>
            <a:ext cx="4533175" cy="3441460"/>
            <a:chOff x="5633554" y="2348370"/>
            <a:chExt cx="4533174" cy="3441460"/>
          </a:xfrm>
        </p:grpSpPr>
        <p:sp>
          <p:nvSpPr>
            <p:cNvPr id="13" name="Rectangle 12">
              <a:extLst>
                <a:ext uri="{FF2B5EF4-FFF2-40B4-BE49-F238E27FC236}">
                  <a16:creationId xmlns:a16="http://schemas.microsoft.com/office/drawing/2014/main" id="{D177DA7B-7511-6F42-9781-CD1DC76310C2}"/>
                </a:ext>
              </a:extLst>
            </p:cNvPr>
            <p:cNvSpPr/>
            <p:nvPr/>
          </p:nvSpPr>
          <p:spPr>
            <a:xfrm>
              <a:off x="5633554" y="2348370"/>
              <a:ext cx="4533174" cy="172073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A3104F3-57A0-0649-95BF-30FCAA1E131A}"/>
                </a:ext>
              </a:extLst>
            </p:cNvPr>
            <p:cNvSpPr/>
            <p:nvPr/>
          </p:nvSpPr>
          <p:spPr>
            <a:xfrm>
              <a:off x="5633554" y="4069100"/>
              <a:ext cx="4533174" cy="172073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merican Red Cross Logo">
            <a:extLst>
              <a:ext uri="{FF2B5EF4-FFF2-40B4-BE49-F238E27FC236}">
                <a16:creationId xmlns:a16="http://schemas.microsoft.com/office/drawing/2014/main" id="{76091A78-4DBD-B248-943A-B5968ED10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7515" y="3475054"/>
            <a:ext cx="1488505" cy="1931649"/>
          </a:xfrm>
          <a:prstGeom prst="rect">
            <a:avLst/>
          </a:prstGeom>
        </p:spPr>
      </p:pic>
      <p:pic>
        <p:nvPicPr>
          <p:cNvPr id="8" name="Picture 7" descr="United Way Logo">
            <a:extLst>
              <a:ext uri="{FF2B5EF4-FFF2-40B4-BE49-F238E27FC236}">
                <a16:creationId xmlns:a16="http://schemas.microsoft.com/office/drawing/2014/main" id="{4F058CCD-A225-B64B-8B01-85D8AA4CB6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4189" y="2208202"/>
            <a:ext cx="2402746" cy="1036322"/>
          </a:xfrm>
          <a:prstGeom prst="rect">
            <a:avLst/>
          </a:prstGeom>
        </p:spPr>
      </p:pic>
    </p:spTree>
    <p:extLst>
      <p:ext uri="{BB962C8B-B14F-4D97-AF65-F5344CB8AC3E}">
        <p14:creationId xmlns:p14="http://schemas.microsoft.com/office/powerpoint/2010/main" val="316512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37E7A4-AFBE-894C-BC0B-E5DE74DE95C8}"/>
              </a:ext>
            </a:extLst>
          </p:cNvPr>
          <p:cNvSpPr>
            <a:spLocks noGrp="1"/>
          </p:cNvSpPr>
          <p:nvPr>
            <p:ph type="title"/>
          </p:nvPr>
        </p:nvSpPr>
        <p:spPr/>
        <p:txBody>
          <a:bodyPr/>
          <a:lstStyle/>
          <a:p>
            <a:r>
              <a:rPr lang="en-US" dirty="0"/>
              <a:t>Helpful Links</a:t>
            </a:r>
          </a:p>
        </p:txBody>
      </p:sp>
      <p:sp>
        <p:nvSpPr>
          <p:cNvPr id="7" name="Content Placeholder 6">
            <a:extLst>
              <a:ext uri="{FF2B5EF4-FFF2-40B4-BE49-F238E27FC236}">
                <a16:creationId xmlns:a16="http://schemas.microsoft.com/office/drawing/2014/main" id="{34ED3740-A7CE-9A42-B135-840EFB27F1BC}"/>
              </a:ext>
            </a:extLst>
          </p:cNvPr>
          <p:cNvSpPr>
            <a:spLocks noGrp="1"/>
          </p:cNvSpPr>
          <p:nvPr>
            <p:ph idx="1"/>
          </p:nvPr>
        </p:nvSpPr>
        <p:spPr/>
        <p:txBody>
          <a:bodyPr/>
          <a:lstStyle/>
          <a:p>
            <a:pPr>
              <a:spcBef>
                <a:spcPts val="1600"/>
              </a:spcBef>
            </a:pPr>
            <a:r>
              <a:rPr lang="en-US" dirty="0">
                <a:hlinkClick r:id="rId2"/>
              </a:rPr>
              <a:t>2018 NFIP Flood Insurance Manual</a:t>
            </a:r>
            <a:endParaRPr lang="en-US" dirty="0"/>
          </a:p>
          <a:p>
            <a:pPr>
              <a:spcBef>
                <a:spcPts val="1600"/>
              </a:spcBef>
            </a:pPr>
            <a:r>
              <a:rPr lang="en-US" dirty="0">
                <a:hlinkClick r:id="rId3"/>
              </a:rPr>
              <a:t>CFPB Disaster Page</a:t>
            </a:r>
            <a:endParaRPr lang="en-US" dirty="0"/>
          </a:p>
          <a:p>
            <a:pPr>
              <a:spcBef>
                <a:spcPts val="1600"/>
              </a:spcBef>
            </a:pPr>
            <a:r>
              <a:rPr lang="en-US" dirty="0">
                <a:hlinkClick r:id="rId4"/>
              </a:rPr>
              <a:t>An Affordability Framework for the National Flood Insurance Program </a:t>
            </a:r>
            <a:endParaRPr lang="en-US" dirty="0"/>
          </a:p>
          <a:p>
            <a:pPr>
              <a:spcBef>
                <a:spcPts val="1600"/>
              </a:spcBef>
            </a:pPr>
            <a:r>
              <a:rPr lang="en-US" dirty="0">
                <a:hlinkClick r:id="rId5"/>
              </a:rPr>
              <a:t>United Policyholders Flood Insurance Basics</a:t>
            </a:r>
            <a:endParaRPr lang="en-US" dirty="0"/>
          </a:p>
        </p:txBody>
      </p:sp>
      <p:sp>
        <p:nvSpPr>
          <p:cNvPr id="4" name="Slide Number Placeholder 3">
            <a:extLst>
              <a:ext uri="{FF2B5EF4-FFF2-40B4-BE49-F238E27FC236}">
                <a16:creationId xmlns:a16="http://schemas.microsoft.com/office/drawing/2014/main" id="{0B75795E-49EE-BE41-AA10-CD4B62F9CBC5}"/>
              </a:ext>
            </a:extLst>
          </p:cNvPr>
          <p:cNvSpPr>
            <a:spLocks noGrp="1"/>
          </p:cNvSpPr>
          <p:nvPr>
            <p:ph type="sldNum" sz="quarter" idx="12"/>
          </p:nvPr>
        </p:nvSpPr>
        <p:spPr/>
        <p:txBody>
          <a:bodyPr/>
          <a:lstStyle/>
          <a:p>
            <a:fld id="{63292989-5821-5B4C-952A-4735D6788B4F}" type="slidenum">
              <a:rPr lang="en-US" smtClean="0"/>
              <a:pPr/>
              <a:t>40</a:t>
            </a:fld>
            <a:endParaRPr lang="en-US"/>
          </a:p>
        </p:txBody>
      </p:sp>
    </p:spTree>
    <p:extLst>
      <p:ext uri="{BB962C8B-B14F-4D97-AF65-F5344CB8AC3E}">
        <p14:creationId xmlns:p14="http://schemas.microsoft.com/office/powerpoint/2010/main" val="688486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20ABE5-E4D4-B848-9E45-397AE48B3F81}"/>
              </a:ext>
            </a:extLst>
          </p:cNvPr>
          <p:cNvSpPr>
            <a:spLocks noGrp="1"/>
          </p:cNvSpPr>
          <p:nvPr>
            <p:ph type="title"/>
          </p:nvPr>
        </p:nvSpPr>
        <p:spPr>
          <a:xfrm>
            <a:off x="838200" y="1010993"/>
            <a:ext cx="7315200" cy="2149474"/>
          </a:xfrm>
        </p:spPr>
        <p:txBody>
          <a:bodyPr>
            <a:normAutofit/>
          </a:bodyPr>
          <a:lstStyle/>
          <a:p>
            <a:r>
              <a:rPr lang="en-US" dirty="0"/>
              <a:t>Thank You</a:t>
            </a:r>
          </a:p>
        </p:txBody>
      </p:sp>
      <p:sp>
        <p:nvSpPr>
          <p:cNvPr id="6" name="Content Placeholder 5">
            <a:extLst>
              <a:ext uri="{FF2B5EF4-FFF2-40B4-BE49-F238E27FC236}">
                <a16:creationId xmlns:a16="http://schemas.microsoft.com/office/drawing/2014/main" id="{902CBD88-DDFB-8B49-BF9F-B33E09BF6D8D}"/>
              </a:ext>
            </a:extLst>
          </p:cNvPr>
          <p:cNvSpPr>
            <a:spLocks noGrp="1"/>
          </p:cNvSpPr>
          <p:nvPr>
            <p:ph sz="quarter" idx="13"/>
          </p:nvPr>
        </p:nvSpPr>
        <p:spPr>
          <a:xfrm>
            <a:off x="838200" y="3160713"/>
            <a:ext cx="10520363" cy="896937"/>
          </a:xfrm>
        </p:spPr>
        <p:txBody>
          <a:bodyPr/>
          <a:lstStyle/>
          <a:p>
            <a:r>
              <a:rPr lang="en-US" dirty="0"/>
              <a:t>For more info, call [insert name] at xxx-xxx-xxx or email at </a:t>
            </a:r>
            <a:r>
              <a:rPr lang="en-US" dirty="0" err="1"/>
              <a:t>xxxx@xxxx.com</a:t>
            </a:r>
            <a:endParaRPr lang="en-US" dirty="0"/>
          </a:p>
        </p:txBody>
      </p:sp>
      <p:sp>
        <p:nvSpPr>
          <p:cNvPr id="10" name="Picture Placeholder 9">
            <a:extLst>
              <a:ext uri="{FF2B5EF4-FFF2-40B4-BE49-F238E27FC236}">
                <a16:creationId xmlns:a16="http://schemas.microsoft.com/office/drawing/2014/main" id="{D1648A38-6539-AC42-A059-5F25A71C1AD1}"/>
              </a:ext>
            </a:extLst>
          </p:cNvPr>
          <p:cNvSpPr>
            <a:spLocks noGrp="1"/>
          </p:cNvSpPr>
          <p:nvPr>
            <p:ph type="pic" sz="quarter" idx="14"/>
          </p:nvPr>
        </p:nvSpPr>
        <p:spPr/>
      </p:sp>
    </p:spTree>
    <p:extLst>
      <p:ext uri="{BB962C8B-B14F-4D97-AF65-F5344CB8AC3E}">
        <p14:creationId xmlns:p14="http://schemas.microsoft.com/office/powerpoint/2010/main" val="155170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35D895-8B80-CF42-9F31-42718FF317BA}"/>
              </a:ext>
            </a:extLst>
          </p:cNvPr>
          <p:cNvSpPr>
            <a:spLocks noGrp="1"/>
          </p:cNvSpPr>
          <p:nvPr>
            <p:ph type="sldNum" sz="quarter" idx="12"/>
          </p:nvPr>
        </p:nvSpPr>
        <p:spPr/>
        <p:txBody>
          <a:bodyPr/>
          <a:lstStyle/>
          <a:p>
            <a:fld id="{63292989-5821-5B4C-952A-4735D6788B4F}" type="slidenum">
              <a:rPr lang="en-US" smtClean="0"/>
              <a:pPr/>
              <a:t>5</a:t>
            </a:fld>
            <a:endParaRPr lang="en-US"/>
          </a:p>
        </p:txBody>
      </p:sp>
      <p:sp>
        <p:nvSpPr>
          <p:cNvPr id="2" name="Title 1">
            <a:extLst>
              <a:ext uri="{FF2B5EF4-FFF2-40B4-BE49-F238E27FC236}">
                <a16:creationId xmlns:a16="http://schemas.microsoft.com/office/drawing/2014/main" id="{3F72E76F-E970-4048-888D-FEFCA36974BC}"/>
              </a:ext>
            </a:extLst>
          </p:cNvPr>
          <p:cNvSpPr>
            <a:spLocks noGrp="1"/>
          </p:cNvSpPr>
          <p:nvPr>
            <p:ph type="title"/>
          </p:nvPr>
        </p:nvSpPr>
        <p:spPr/>
        <p:txBody>
          <a:bodyPr>
            <a:normAutofit fontScale="90000"/>
          </a:bodyPr>
          <a:lstStyle/>
          <a:p>
            <a:r>
              <a:rPr lang="en-US" dirty="0"/>
              <a:t>Shelters and Disaster </a:t>
            </a:r>
            <a:br>
              <a:rPr lang="en-US" dirty="0"/>
            </a:br>
            <a:r>
              <a:rPr lang="en-US" dirty="0"/>
              <a:t>Recovery Centers (DRCs)</a:t>
            </a:r>
          </a:p>
        </p:txBody>
      </p:sp>
      <p:sp>
        <p:nvSpPr>
          <p:cNvPr id="3" name="Content Placeholder 2">
            <a:extLst>
              <a:ext uri="{FF2B5EF4-FFF2-40B4-BE49-F238E27FC236}">
                <a16:creationId xmlns:a16="http://schemas.microsoft.com/office/drawing/2014/main" id="{549A410F-F501-844E-B015-E3B58FA724FE}"/>
              </a:ext>
            </a:extLst>
          </p:cNvPr>
          <p:cNvSpPr>
            <a:spLocks noGrp="1"/>
          </p:cNvSpPr>
          <p:nvPr>
            <p:ph idx="1"/>
          </p:nvPr>
        </p:nvSpPr>
        <p:spPr>
          <a:xfrm>
            <a:off x="838200" y="1825625"/>
            <a:ext cx="10515600" cy="3831256"/>
          </a:xfrm>
        </p:spPr>
        <p:txBody>
          <a:bodyPr numCol="2" spcCol="457200">
            <a:normAutofit/>
          </a:bodyPr>
          <a:lstStyle/>
          <a:p>
            <a:r>
              <a:rPr lang="en-US" sz="2000" b="1" dirty="0"/>
              <a:t>How to find a shelter near you:</a:t>
            </a:r>
          </a:p>
          <a:p>
            <a:pPr lvl="1"/>
            <a:r>
              <a:rPr lang="en-US" sz="1800" dirty="0"/>
              <a:t>Find an Open Shelter on the </a:t>
            </a:r>
            <a:br>
              <a:rPr lang="en-US" sz="1800" dirty="0"/>
            </a:br>
            <a:r>
              <a:rPr lang="en-US" sz="1800" dirty="0">
                <a:hlinkClick r:id="rId2"/>
              </a:rPr>
              <a:t>American Red Cross Site</a:t>
            </a:r>
            <a:endParaRPr lang="en-US" sz="1800" dirty="0"/>
          </a:p>
          <a:p>
            <a:pPr lvl="1"/>
            <a:r>
              <a:rPr lang="en-US" sz="1800" dirty="0"/>
              <a:t>Call “211”</a:t>
            </a:r>
          </a:p>
          <a:p>
            <a:pPr lvl="2"/>
            <a:r>
              <a:rPr lang="en-US" sz="1600" dirty="0"/>
              <a:t>“211” covers all 50 states, the District of Columbia, and Puerto Rico. </a:t>
            </a:r>
          </a:p>
          <a:p>
            <a:pPr lvl="1"/>
            <a:r>
              <a:rPr lang="en-US" sz="1800" dirty="0"/>
              <a:t>Check your local news</a:t>
            </a:r>
          </a:p>
          <a:p>
            <a:r>
              <a:rPr lang="en-US" sz="2000" dirty="0"/>
              <a:t>This is where outreach for Legal Aid starts! As soon as you can get there safely, GO (and take flyers with you)</a:t>
            </a:r>
          </a:p>
          <a:p>
            <a:r>
              <a:rPr lang="en-US" sz="2000" dirty="0"/>
              <a:t>FEMA may or may not be there already.  (depends on staging before the disaster)</a:t>
            </a:r>
          </a:p>
          <a:p>
            <a:r>
              <a:rPr lang="en-US" sz="2000" dirty="0"/>
              <a:t>A MOU between LSC &amp; American Red Cross allows LSC Grantees to conduct outreach at the ARC Shelters and DRCs</a:t>
            </a:r>
          </a:p>
          <a:p>
            <a:pPr lvl="1"/>
            <a:r>
              <a:rPr lang="en-US" sz="1800" dirty="0"/>
              <a:t>LSC programs/pro bono have access to DRCs </a:t>
            </a:r>
          </a:p>
          <a:p>
            <a:r>
              <a:rPr lang="en-US" sz="2000" dirty="0"/>
              <a:t>Red Cross shelters often transition to FEMA DRCs</a:t>
            </a:r>
          </a:p>
        </p:txBody>
      </p:sp>
    </p:spTree>
    <p:extLst>
      <p:ext uri="{BB962C8B-B14F-4D97-AF65-F5344CB8AC3E}">
        <p14:creationId xmlns:p14="http://schemas.microsoft.com/office/powerpoint/2010/main" val="206776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534D6C-F74B-CE41-BB59-C2903E1BF545}"/>
              </a:ext>
            </a:extLst>
          </p:cNvPr>
          <p:cNvSpPr>
            <a:spLocks noGrp="1"/>
          </p:cNvSpPr>
          <p:nvPr>
            <p:ph type="sldNum" sz="quarter" idx="12"/>
          </p:nvPr>
        </p:nvSpPr>
        <p:spPr>
          <a:xfrm>
            <a:off x="8610599" y="6356350"/>
            <a:ext cx="3440373" cy="365125"/>
          </a:xfrm>
        </p:spPr>
        <p:txBody>
          <a:bodyPr/>
          <a:lstStyle/>
          <a:p>
            <a:fld id="{63292989-5821-5B4C-952A-4735D6788B4F}" type="slidenum">
              <a:rPr lang="en-US" smtClean="0"/>
              <a:pPr/>
              <a:t>6</a:t>
            </a:fld>
            <a:endParaRPr lang="en-US"/>
          </a:p>
        </p:txBody>
      </p:sp>
      <p:sp>
        <p:nvSpPr>
          <p:cNvPr id="5" name="Title 4">
            <a:extLst>
              <a:ext uri="{FF2B5EF4-FFF2-40B4-BE49-F238E27FC236}">
                <a16:creationId xmlns:a16="http://schemas.microsoft.com/office/drawing/2014/main" id="{2FFB8DAE-1CAC-8546-8B20-490FE2B4D034}"/>
              </a:ext>
            </a:extLst>
          </p:cNvPr>
          <p:cNvSpPr>
            <a:spLocks noGrp="1"/>
          </p:cNvSpPr>
          <p:nvPr>
            <p:ph type="title"/>
          </p:nvPr>
        </p:nvSpPr>
        <p:spPr>
          <a:xfrm>
            <a:off x="292100" y="0"/>
            <a:ext cx="3554686" cy="6211888"/>
          </a:xfrm>
        </p:spPr>
        <p:txBody>
          <a:bodyPr anchor="ctr"/>
          <a:lstStyle/>
          <a:p>
            <a:r>
              <a:rPr lang="en-US" dirty="0"/>
              <a:t>Legal Needs After a Disaster</a:t>
            </a:r>
          </a:p>
        </p:txBody>
      </p:sp>
      <p:sp>
        <p:nvSpPr>
          <p:cNvPr id="11" name="Content Placeholder 10">
            <a:extLst>
              <a:ext uri="{FF2B5EF4-FFF2-40B4-BE49-F238E27FC236}">
                <a16:creationId xmlns:a16="http://schemas.microsoft.com/office/drawing/2014/main" id="{9E4EF73A-B9CC-D14A-AAAD-1B8FB6671F1A}"/>
              </a:ext>
            </a:extLst>
          </p:cNvPr>
          <p:cNvSpPr>
            <a:spLocks noGrp="1"/>
          </p:cNvSpPr>
          <p:nvPr>
            <p:ph idx="1"/>
          </p:nvPr>
        </p:nvSpPr>
        <p:spPr>
          <a:xfrm>
            <a:off x="4062582" y="226899"/>
            <a:ext cx="2432641" cy="229784"/>
          </a:xfrm>
        </p:spPr>
        <p:txBody>
          <a:bodyPr/>
          <a:lstStyle/>
          <a:p>
            <a:r>
              <a:rPr lang="en-US" dirty="0"/>
              <a:t>SHORT-TERM</a:t>
            </a:r>
          </a:p>
        </p:txBody>
      </p:sp>
      <p:sp>
        <p:nvSpPr>
          <p:cNvPr id="12" name="Content Placeholder 11">
            <a:extLst>
              <a:ext uri="{FF2B5EF4-FFF2-40B4-BE49-F238E27FC236}">
                <a16:creationId xmlns:a16="http://schemas.microsoft.com/office/drawing/2014/main" id="{C4600FBF-A079-9B4D-979B-58CE0D24AD95}"/>
              </a:ext>
            </a:extLst>
          </p:cNvPr>
          <p:cNvSpPr>
            <a:spLocks noGrp="1"/>
          </p:cNvSpPr>
          <p:nvPr>
            <p:ph idx="13"/>
          </p:nvPr>
        </p:nvSpPr>
        <p:spPr>
          <a:xfrm>
            <a:off x="4062582" y="453761"/>
            <a:ext cx="2432811" cy="744424"/>
          </a:xfrm>
        </p:spPr>
        <p:txBody>
          <a:bodyPr anchor="t"/>
          <a:lstStyle/>
          <a:p>
            <a:r>
              <a:rPr lang="en-US" dirty="0"/>
              <a:t>1 to 6 </a:t>
            </a:r>
          </a:p>
          <a:p>
            <a:r>
              <a:rPr lang="en-US" dirty="0"/>
              <a:t>WEEKS</a:t>
            </a:r>
          </a:p>
          <a:p>
            <a:r>
              <a:rPr lang="en-US" sz="1100" dirty="0"/>
              <a:t>AFTER EVENT</a:t>
            </a:r>
          </a:p>
        </p:txBody>
      </p:sp>
      <p:sp>
        <p:nvSpPr>
          <p:cNvPr id="19" name="Content Placeholder 18">
            <a:extLst>
              <a:ext uri="{FF2B5EF4-FFF2-40B4-BE49-F238E27FC236}">
                <a16:creationId xmlns:a16="http://schemas.microsoft.com/office/drawing/2014/main" id="{D37DC6B6-882F-2340-BDB4-1758EBA818B5}"/>
              </a:ext>
            </a:extLst>
          </p:cNvPr>
          <p:cNvSpPr>
            <a:spLocks noGrp="1"/>
          </p:cNvSpPr>
          <p:nvPr>
            <p:ph sz="quarter" idx="14"/>
          </p:nvPr>
        </p:nvSpPr>
        <p:spPr>
          <a:xfrm>
            <a:off x="4062413" y="1313793"/>
            <a:ext cx="2432810" cy="4754122"/>
          </a:xfrm>
        </p:spPr>
        <p:txBody>
          <a:bodyPr>
            <a:noAutofit/>
          </a:bodyPr>
          <a:lstStyle/>
          <a:p>
            <a:r>
              <a:rPr lang="en-US" dirty="0"/>
              <a:t>Housing</a:t>
            </a:r>
          </a:p>
          <a:p>
            <a:pPr lvl="1"/>
            <a:r>
              <a:rPr lang="en-US" dirty="0"/>
              <a:t>Lease Terminations &amp; Evictions</a:t>
            </a:r>
          </a:p>
          <a:p>
            <a:pPr lvl="1"/>
            <a:r>
              <a:rPr lang="en-US" dirty="0"/>
              <a:t>Utility Shutoffs</a:t>
            </a:r>
          </a:p>
          <a:p>
            <a:pPr lvl="1"/>
            <a:r>
              <a:rPr lang="en-US" dirty="0"/>
              <a:t>Security Deposits</a:t>
            </a:r>
          </a:p>
          <a:p>
            <a:pPr lvl="1"/>
            <a:r>
              <a:rPr lang="en-US" dirty="0"/>
              <a:t>Repair Issues</a:t>
            </a:r>
          </a:p>
          <a:p>
            <a:pPr lvl="1"/>
            <a:r>
              <a:rPr lang="en-US" dirty="0"/>
              <a:t>FEMA Applications</a:t>
            </a:r>
          </a:p>
          <a:p>
            <a:pPr lvl="1"/>
            <a:r>
              <a:rPr lang="en-US" dirty="0"/>
              <a:t>Insurance Claims</a:t>
            </a:r>
          </a:p>
          <a:p>
            <a:r>
              <a:rPr lang="en-US" dirty="0"/>
              <a:t>Document Replacement</a:t>
            </a:r>
          </a:p>
          <a:p>
            <a:pPr lvl="1"/>
            <a:r>
              <a:rPr lang="en-US" dirty="0"/>
              <a:t>Birth Certificates</a:t>
            </a:r>
          </a:p>
          <a:p>
            <a:pPr lvl="1"/>
            <a:r>
              <a:rPr lang="en-US" dirty="0"/>
              <a:t>Driver’s Licenses</a:t>
            </a:r>
          </a:p>
          <a:p>
            <a:pPr lvl="1"/>
            <a:r>
              <a:rPr lang="en-US" dirty="0"/>
              <a:t>Social Security Cards</a:t>
            </a:r>
          </a:p>
          <a:p>
            <a:pPr lvl="1"/>
            <a:r>
              <a:rPr lang="en-US" dirty="0"/>
              <a:t>Deeds</a:t>
            </a:r>
          </a:p>
          <a:p>
            <a:r>
              <a:rPr lang="en-US" dirty="0"/>
              <a:t>Income Protection</a:t>
            </a:r>
          </a:p>
          <a:p>
            <a:pPr lvl="1"/>
            <a:r>
              <a:rPr lang="en-US" dirty="0"/>
              <a:t>Wage Theft Issues</a:t>
            </a:r>
          </a:p>
          <a:p>
            <a:pPr lvl="1"/>
            <a:r>
              <a:rPr lang="en-US" dirty="0"/>
              <a:t>Unemployment Applications/Appeals</a:t>
            </a:r>
          </a:p>
          <a:p>
            <a:pPr lvl="1"/>
            <a:r>
              <a:rPr lang="en-US" dirty="0"/>
              <a:t>Public Benefits Applications/ Appeals</a:t>
            </a:r>
          </a:p>
          <a:p>
            <a:pPr lvl="1"/>
            <a:r>
              <a:rPr lang="en-US" dirty="0"/>
              <a:t>U.S. Small Business Administration Disaster Loan Applications</a:t>
            </a:r>
          </a:p>
        </p:txBody>
      </p:sp>
      <p:sp>
        <p:nvSpPr>
          <p:cNvPr id="67" name="Content Placeholder 66">
            <a:extLst>
              <a:ext uri="{FF2B5EF4-FFF2-40B4-BE49-F238E27FC236}">
                <a16:creationId xmlns:a16="http://schemas.microsoft.com/office/drawing/2014/main" id="{3EC64A59-A81B-DD4A-B3D9-6F357BE29DCA}"/>
              </a:ext>
            </a:extLst>
          </p:cNvPr>
          <p:cNvSpPr>
            <a:spLocks noGrp="1"/>
          </p:cNvSpPr>
          <p:nvPr>
            <p:ph idx="17"/>
          </p:nvPr>
        </p:nvSpPr>
        <p:spPr>
          <a:xfrm>
            <a:off x="6825090" y="226899"/>
            <a:ext cx="2432641" cy="229784"/>
          </a:xfrm>
        </p:spPr>
        <p:txBody>
          <a:bodyPr/>
          <a:lstStyle/>
          <a:p>
            <a:r>
              <a:rPr lang="en-US" dirty="0"/>
              <a:t>MEDIUM-TERM</a:t>
            </a:r>
          </a:p>
        </p:txBody>
      </p:sp>
      <p:sp>
        <p:nvSpPr>
          <p:cNvPr id="66" name="Content Placeholder 65">
            <a:extLst>
              <a:ext uri="{FF2B5EF4-FFF2-40B4-BE49-F238E27FC236}">
                <a16:creationId xmlns:a16="http://schemas.microsoft.com/office/drawing/2014/main" id="{123965D8-0929-4146-B95A-B00BE3BC3EDE}"/>
              </a:ext>
            </a:extLst>
          </p:cNvPr>
          <p:cNvSpPr>
            <a:spLocks noGrp="1"/>
          </p:cNvSpPr>
          <p:nvPr>
            <p:ph idx="16"/>
          </p:nvPr>
        </p:nvSpPr>
        <p:spPr>
          <a:xfrm>
            <a:off x="6825090" y="453761"/>
            <a:ext cx="2432811" cy="744424"/>
          </a:xfrm>
        </p:spPr>
        <p:txBody>
          <a:bodyPr/>
          <a:lstStyle/>
          <a:p>
            <a:r>
              <a:rPr lang="en-US" dirty="0"/>
              <a:t>1 to 6</a:t>
            </a:r>
          </a:p>
          <a:p>
            <a:r>
              <a:rPr lang="en-US" dirty="0"/>
              <a:t>MONTHS</a:t>
            </a:r>
          </a:p>
          <a:p>
            <a:r>
              <a:rPr lang="en-US" sz="1100" dirty="0"/>
              <a:t>AFTER EVENT</a:t>
            </a:r>
          </a:p>
        </p:txBody>
      </p:sp>
      <p:sp>
        <p:nvSpPr>
          <p:cNvPr id="65" name="Content Placeholder 64">
            <a:extLst>
              <a:ext uri="{FF2B5EF4-FFF2-40B4-BE49-F238E27FC236}">
                <a16:creationId xmlns:a16="http://schemas.microsoft.com/office/drawing/2014/main" id="{0C4F35CB-C835-954F-AB64-86B63E0CA388}"/>
              </a:ext>
            </a:extLst>
          </p:cNvPr>
          <p:cNvSpPr>
            <a:spLocks noGrp="1"/>
          </p:cNvSpPr>
          <p:nvPr>
            <p:ph sz="quarter" idx="15"/>
          </p:nvPr>
        </p:nvSpPr>
        <p:spPr>
          <a:xfrm>
            <a:off x="6824921" y="1313793"/>
            <a:ext cx="2432810" cy="4754122"/>
          </a:xfrm>
        </p:spPr>
        <p:txBody>
          <a:bodyPr>
            <a:noAutofit/>
          </a:bodyPr>
          <a:lstStyle/>
          <a:p>
            <a:r>
              <a:rPr lang="en-US" dirty="0"/>
              <a:t>Housing &amp; Consumer</a:t>
            </a:r>
          </a:p>
          <a:p>
            <a:pPr lvl="1"/>
            <a:r>
              <a:rPr lang="en-US" dirty="0"/>
              <a:t>FEMA/SBA Appeals</a:t>
            </a:r>
          </a:p>
          <a:p>
            <a:pPr lvl="1"/>
            <a:r>
              <a:rPr lang="en-US" dirty="0"/>
              <a:t>Landlord-Tenant Issues</a:t>
            </a:r>
          </a:p>
          <a:p>
            <a:pPr lvl="1"/>
            <a:r>
              <a:rPr lang="en-US" dirty="0"/>
              <a:t>FEMA/U.S. Department of Housing</a:t>
            </a:r>
            <a:br>
              <a:rPr lang="en-US" dirty="0"/>
            </a:br>
            <a:r>
              <a:rPr lang="en-US" dirty="0"/>
              <a:t>and Urban Development Rent </a:t>
            </a:r>
            <a:br>
              <a:rPr lang="en-US" dirty="0"/>
            </a:br>
            <a:r>
              <a:rPr lang="en-US" dirty="0"/>
              <a:t>Subsidy Renewals</a:t>
            </a:r>
          </a:p>
          <a:p>
            <a:pPr lvl="1"/>
            <a:r>
              <a:rPr lang="en-US" dirty="0"/>
              <a:t>Displaced Public Housing </a:t>
            </a:r>
            <a:br>
              <a:rPr lang="en-US" dirty="0"/>
            </a:br>
            <a:r>
              <a:rPr lang="en-US" dirty="0"/>
              <a:t>Tenant Issues</a:t>
            </a:r>
          </a:p>
          <a:p>
            <a:pPr lvl="1"/>
            <a:r>
              <a:rPr lang="en-US" dirty="0"/>
              <a:t>Foreclosure Prevention</a:t>
            </a:r>
          </a:p>
          <a:p>
            <a:pPr lvl="1"/>
            <a:r>
              <a:rPr lang="en-US" dirty="0"/>
              <a:t>Real Property Title Clearing &amp; Probate</a:t>
            </a:r>
          </a:p>
          <a:p>
            <a:pPr lvl="1"/>
            <a:r>
              <a:rPr lang="en-US" dirty="0"/>
              <a:t>Section 8 Portability</a:t>
            </a:r>
          </a:p>
          <a:p>
            <a:pPr lvl="1"/>
            <a:r>
              <a:rPr lang="en-US" dirty="0"/>
              <a:t>Mobile Home Questions</a:t>
            </a:r>
          </a:p>
          <a:p>
            <a:pPr lvl="1"/>
            <a:r>
              <a:rPr lang="en-US" dirty="0"/>
              <a:t>Repair &amp; Contractor Scams</a:t>
            </a:r>
          </a:p>
          <a:p>
            <a:pPr lvl="1"/>
            <a:r>
              <a:rPr lang="en-US" dirty="0"/>
              <a:t>Insurance Scams &amp; Calm Disputes</a:t>
            </a:r>
          </a:p>
          <a:p>
            <a:pPr lvl="1"/>
            <a:r>
              <a:rPr lang="en-US" dirty="0"/>
              <a:t>Price Gouging</a:t>
            </a:r>
          </a:p>
          <a:p>
            <a:r>
              <a:rPr lang="en-US" dirty="0"/>
              <a:t>Family &amp; Education</a:t>
            </a:r>
          </a:p>
          <a:p>
            <a:pPr lvl="1"/>
            <a:r>
              <a:rPr lang="en-US" dirty="0"/>
              <a:t>Access to Public Education While Displaced</a:t>
            </a:r>
          </a:p>
          <a:p>
            <a:pPr lvl="1"/>
            <a:r>
              <a:rPr lang="en-US" dirty="0"/>
              <a:t>Powers of Attorney </a:t>
            </a:r>
            <a:br>
              <a:rPr lang="en-US" dirty="0"/>
            </a:br>
            <a:r>
              <a:rPr lang="en-US" dirty="0"/>
              <a:t>(for care of a child or senior)</a:t>
            </a:r>
          </a:p>
          <a:p>
            <a:pPr lvl="1"/>
            <a:r>
              <a:rPr lang="en-US" dirty="0"/>
              <a:t>Guardianships &amp; Supportive Decision Making</a:t>
            </a:r>
          </a:p>
          <a:p>
            <a:pPr lvl="1"/>
            <a:r>
              <a:rPr lang="en-US" dirty="0"/>
              <a:t>Emergency Custody Modifications</a:t>
            </a:r>
          </a:p>
          <a:p>
            <a:pPr lvl="1"/>
            <a:r>
              <a:rPr lang="en-US" dirty="0"/>
              <a:t>Parenting Order Modifications </a:t>
            </a:r>
            <a:br>
              <a:rPr lang="en-US" dirty="0"/>
            </a:br>
            <a:r>
              <a:rPr lang="en-US" dirty="0"/>
              <a:t>(new home/school locations)</a:t>
            </a:r>
          </a:p>
          <a:p>
            <a:pPr lvl="1"/>
            <a:r>
              <a:rPr lang="en-US" dirty="0"/>
              <a:t>Domestic Violence Issues</a:t>
            </a:r>
            <a:br>
              <a:rPr lang="en-US" dirty="0"/>
            </a:br>
            <a:r>
              <a:rPr lang="en-US" dirty="0"/>
              <a:t>(including protective orders)</a:t>
            </a:r>
          </a:p>
          <a:p>
            <a:pPr lvl="1"/>
            <a:endParaRPr lang="en-US" dirty="0"/>
          </a:p>
        </p:txBody>
      </p:sp>
      <p:sp>
        <p:nvSpPr>
          <p:cNvPr id="125" name="Content Placeholder 124">
            <a:extLst>
              <a:ext uri="{FF2B5EF4-FFF2-40B4-BE49-F238E27FC236}">
                <a16:creationId xmlns:a16="http://schemas.microsoft.com/office/drawing/2014/main" id="{96AD4C0D-E7AB-9848-9116-9E117685A3ED}"/>
              </a:ext>
            </a:extLst>
          </p:cNvPr>
          <p:cNvSpPr>
            <a:spLocks noGrp="1"/>
          </p:cNvSpPr>
          <p:nvPr>
            <p:ph idx="20"/>
          </p:nvPr>
        </p:nvSpPr>
        <p:spPr/>
        <p:txBody>
          <a:bodyPr/>
          <a:lstStyle/>
          <a:p>
            <a:r>
              <a:rPr lang="en-US" dirty="0"/>
              <a:t>LONG-TERM</a:t>
            </a:r>
          </a:p>
        </p:txBody>
      </p:sp>
      <p:sp>
        <p:nvSpPr>
          <p:cNvPr id="124" name="Content Placeholder 123">
            <a:extLst>
              <a:ext uri="{FF2B5EF4-FFF2-40B4-BE49-F238E27FC236}">
                <a16:creationId xmlns:a16="http://schemas.microsoft.com/office/drawing/2014/main" id="{58749345-9DE1-1F46-9618-C9990F95B99D}"/>
              </a:ext>
            </a:extLst>
          </p:cNvPr>
          <p:cNvSpPr>
            <a:spLocks noGrp="1"/>
          </p:cNvSpPr>
          <p:nvPr>
            <p:ph idx="19"/>
          </p:nvPr>
        </p:nvSpPr>
        <p:spPr/>
        <p:txBody>
          <a:bodyPr/>
          <a:lstStyle/>
          <a:p>
            <a:r>
              <a:rPr lang="en-US" dirty="0"/>
              <a:t>6 MONTHS</a:t>
            </a:r>
            <a:br>
              <a:rPr lang="en-US" dirty="0"/>
            </a:br>
            <a:r>
              <a:rPr lang="en-US" dirty="0"/>
              <a:t>TO YEARS</a:t>
            </a:r>
          </a:p>
          <a:p>
            <a:r>
              <a:rPr lang="en-US" sz="1100" dirty="0"/>
              <a:t>AFTER EVENT</a:t>
            </a:r>
          </a:p>
        </p:txBody>
      </p:sp>
      <p:sp>
        <p:nvSpPr>
          <p:cNvPr id="123" name="Content Placeholder 122">
            <a:extLst>
              <a:ext uri="{FF2B5EF4-FFF2-40B4-BE49-F238E27FC236}">
                <a16:creationId xmlns:a16="http://schemas.microsoft.com/office/drawing/2014/main" id="{EA495C03-359A-8F4F-B324-90339465D05E}"/>
              </a:ext>
            </a:extLst>
          </p:cNvPr>
          <p:cNvSpPr>
            <a:spLocks noGrp="1"/>
          </p:cNvSpPr>
          <p:nvPr>
            <p:ph sz="quarter" idx="18"/>
          </p:nvPr>
        </p:nvSpPr>
        <p:spPr/>
        <p:txBody>
          <a:bodyPr/>
          <a:lstStyle/>
          <a:p>
            <a:r>
              <a:rPr lang="en-US" dirty="0"/>
              <a:t>Housing</a:t>
            </a:r>
          </a:p>
          <a:p>
            <a:pPr lvl="1"/>
            <a:r>
              <a:rPr lang="en-US" dirty="0"/>
              <a:t>Foreclosures</a:t>
            </a:r>
          </a:p>
          <a:p>
            <a:pPr lvl="1"/>
            <a:r>
              <a:rPr lang="en-US" dirty="0"/>
              <a:t>Landlord-Tenant Issues</a:t>
            </a:r>
          </a:p>
          <a:p>
            <a:pPr lvl="1"/>
            <a:r>
              <a:rPr lang="en-US" dirty="0"/>
              <a:t>Flood Insurance Disputes</a:t>
            </a:r>
          </a:p>
          <a:p>
            <a:pPr lvl="1"/>
            <a:r>
              <a:rPr lang="en-US" dirty="0"/>
              <a:t>FEMA Recoupments</a:t>
            </a:r>
          </a:p>
          <a:p>
            <a:pPr lvl="1"/>
            <a:r>
              <a:rPr lang="en-US" dirty="0"/>
              <a:t>Other Housing Disputes</a:t>
            </a:r>
          </a:p>
          <a:p>
            <a:r>
              <a:rPr lang="en-US" dirty="0"/>
              <a:t>Consumer</a:t>
            </a:r>
          </a:p>
          <a:p>
            <a:pPr lvl="1"/>
            <a:r>
              <a:rPr lang="en-US" dirty="0"/>
              <a:t>Disaster Tax Relief Applicants</a:t>
            </a:r>
          </a:p>
          <a:p>
            <a:pPr lvl="1"/>
            <a:r>
              <a:rPr lang="en-US" dirty="0"/>
              <a:t>Bankruptcies</a:t>
            </a:r>
          </a:p>
          <a:p>
            <a:r>
              <a:rPr lang="en-US" dirty="0"/>
              <a:t>General Civil</a:t>
            </a:r>
          </a:p>
          <a:p>
            <a:pPr lvl="1"/>
            <a:r>
              <a:rPr lang="en-US" dirty="0"/>
              <a:t>Civil &amp; Disability Rights Cases</a:t>
            </a:r>
          </a:p>
          <a:p>
            <a:pPr lvl="1"/>
            <a:r>
              <a:rPr lang="en-US" dirty="0"/>
              <a:t>Legal Counsel for </a:t>
            </a:r>
            <a:br>
              <a:rPr lang="en-US" dirty="0"/>
            </a:br>
            <a:r>
              <a:rPr lang="en-US" dirty="0"/>
              <a:t>Community Organizations</a:t>
            </a:r>
          </a:p>
        </p:txBody>
      </p:sp>
    </p:spTree>
    <p:extLst>
      <p:ext uri="{BB962C8B-B14F-4D97-AF65-F5344CB8AC3E}">
        <p14:creationId xmlns:p14="http://schemas.microsoft.com/office/powerpoint/2010/main" val="60147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B892F6-33D1-E743-B2C6-35D07BBCDCF6}"/>
              </a:ext>
            </a:extLst>
          </p:cNvPr>
          <p:cNvSpPr>
            <a:spLocks noGrp="1"/>
          </p:cNvSpPr>
          <p:nvPr>
            <p:ph type="sldNum" sz="quarter" idx="12"/>
          </p:nvPr>
        </p:nvSpPr>
        <p:spPr/>
        <p:txBody>
          <a:bodyPr/>
          <a:lstStyle/>
          <a:p>
            <a:fld id="{63292989-5821-5B4C-952A-4735D6788B4F}" type="slidenum">
              <a:rPr lang="en-US" smtClean="0"/>
              <a:pPr/>
              <a:t>7</a:t>
            </a:fld>
            <a:endParaRPr lang="en-US"/>
          </a:p>
        </p:txBody>
      </p:sp>
      <p:sp>
        <p:nvSpPr>
          <p:cNvPr id="4" name="Title 3">
            <a:extLst>
              <a:ext uri="{FF2B5EF4-FFF2-40B4-BE49-F238E27FC236}">
                <a16:creationId xmlns:a16="http://schemas.microsoft.com/office/drawing/2014/main" id="{2D663341-F07C-A244-93DB-0A22710A04D1}"/>
              </a:ext>
            </a:extLst>
          </p:cNvPr>
          <p:cNvSpPr>
            <a:spLocks noGrp="1"/>
          </p:cNvSpPr>
          <p:nvPr>
            <p:ph type="title"/>
          </p:nvPr>
        </p:nvSpPr>
        <p:spPr/>
        <p:txBody>
          <a:bodyPr/>
          <a:lstStyle/>
          <a:p>
            <a:r>
              <a:rPr lang="en-US" dirty="0"/>
              <a:t>The Federal Emergency Management Agency (FEMA)</a:t>
            </a:r>
          </a:p>
        </p:txBody>
      </p:sp>
    </p:spTree>
    <p:extLst>
      <p:ext uri="{BB962C8B-B14F-4D97-AF65-F5344CB8AC3E}">
        <p14:creationId xmlns:p14="http://schemas.microsoft.com/office/powerpoint/2010/main" val="348954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4074BC-190A-4549-A30C-864D7FC5ADD2}"/>
              </a:ext>
            </a:extLst>
          </p:cNvPr>
          <p:cNvSpPr>
            <a:spLocks noGrp="1"/>
          </p:cNvSpPr>
          <p:nvPr>
            <p:ph type="sldNum" sz="quarter" idx="12"/>
          </p:nvPr>
        </p:nvSpPr>
        <p:spPr/>
        <p:txBody>
          <a:bodyPr/>
          <a:lstStyle/>
          <a:p>
            <a:fld id="{63292989-5821-5B4C-952A-4735D6788B4F}" type="slidenum">
              <a:rPr lang="en-US" smtClean="0"/>
              <a:pPr/>
              <a:t>8</a:t>
            </a:fld>
            <a:endParaRPr lang="en-US"/>
          </a:p>
        </p:txBody>
      </p:sp>
      <p:sp>
        <p:nvSpPr>
          <p:cNvPr id="4" name="Title 3">
            <a:extLst>
              <a:ext uri="{FF2B5EF4-FFF2-40B4-BE49-F238E27FC236}">
                <a16:creationId xmlns:a16="http://schemas.microsoft.com/office/drawing/2014/main" id="{BDEE3ABD-6215-DA48-9CD5-191C941F1AC3}"/>
              </a:ext>
            </a:extLst>
          </p:cNvPr>
          <p:cNvSpPr>
            <a:spLocks noGrp="1"/>
          </p:cNvSpPr>
          <p:nvPr>
            <p:ph type="title"/>
          </p:nvPr>
        </p:nvSpPr>
        <p:spPr/>
        <p:txBody>
          <a:bodyPr/>
          <a:lstStyle/>
          <a:p>
            <a:r>
              <a:rPr lang="en-US" dirty="0"/>
              <a:t>How is FEMA assistance implemented?</a:t>
            </a:r>
          </a:p>
        </p:txBody>
      </p:sp>
      <p:graphicFrame>
        <p:nvGraphicFramePr>
          <p:cNvPr id="6" name="Content Placeholder 5" descr="Chart outlining four steps of the FEMA assistance implementation process">
            <a:extLst>
              <a:ext uri="{FF2B5EF4-FFF2-40B4-BE49-F238E27FC236}">
                <a16:creationId xmlns:a16="http://schemas.microsoft.com/office/drawing/2014/main" id="{FCC0DB50-BB44-F946-8C62-1AF3DB7DE12C}"/>
              </a:ext>
            </a:extLst>
          </p:cNvPr>
          <p:cNvGraphicFramePr>
            <a:graphicFrameLocks noGrp="1"/>
          </p:cNvGraphicFramePr>
          <p:nvPr>
            <p:ph idx="1"/>
            <p:extLst>
              <p:ext uri="{D42A27DB-BD31-4B8C-83A1-F6EECF244321}">
                <p14:modId xmlns:p14="http://schemas.microsoft.com/office/powerpoint/2010/main" val="1268693044"/>
              </p:ext>
            </p:extLst>
          </p:nvPr>
        </p:nvGraphicFramePr>
        <p:xfrm>
          <a:off x="0" y="1646949"/>
          <a:ext cx="11508828" cy="4049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69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91B262-0708-324B-A2A9-445A97ED6E45}"/>
              </a:ext>
            </a:extLst>
          </p:cNvPr>
          <p:cNvSpPr>
            <a:spLocks noGrp="1"/>
          </p:cNvSpPr>
          <p:nvPr>
            <p:ph type="sldNum" sz="quarter" idx="12"/>
          </p:nvPr>
        </p:nvSpPr>
        <p:spPr/>
        <p:txBody>
          <a:bodyPr/>
          <a:lstStyle/>
          <a:p>
            <a:fld id="{63292989-5821-5B4C-952A-4735D6788B4F}" type="slidenum">
              <a:rPr lang="en-US" smtClean="0"/>
              <a:pPr/>
              <a:t>9</a:t>
            </a:fld>
            <a:endParaRPr lang="en-US"/>
          </a:p>
        </p:txBody>
      </p:sp>
      <p:sp>
        <p:nvSpPr>
          <p:cNvPr id="2" name="Title 1">
            <a:extLst>
              <a:ext uri="{FF2B5EF4-FFF2-40B4-BE49-F238E27FC236}">
                <a16:creationId xmlns:a16="http://schemas.microsoft.com/office/drawing/2014/main" id="{CF53FB39-B7C0-BA4C-8233-63D254633F7F}"/>
              </a:ext>
            </a:extLst>
          </p:cNvPr>
          <p:cNvSpPr>
            <a:spLocks noGrp="1"/>
          </p:cNvSpPr>
          <p:nvPr>
            <p:ph type="title"/>
          </p:nvPr>
        </p:nvSpPr>
        <p:spPr/>
        <p:txBody>
          <a:bodyPr>
            <a:normAutofit fontScale="90000"/>
          </a:bodyPr>
          <a:lstStyle/>
          <a:p>
            <a:r>
              <a:rPr lang="en-US" dirty="0"/>
              <a:t>Important Laws and Guidance </a:t>
            </a:r>
            <a:br>
              <a:rPr lang="en-US" dirty="0"/>
            </a:br>
            <a:r>
              <a:rPr lang="en-US" dirty="0"/>
              <a:t>in Disaster Assistance</a:t>
            </a:r>
          </a:p>
        </p:txBody>
      </p:sp>
      <p:sp>
        <p:nvSpPr>
          <p:cNvPr id="3" name="Content Placeholder 2">
            <a:extLst>
              <a:ext uri="{FF2B5EF4-FFF2-40B4-BE49-F238E27FC236}">
                <a16:creationId xmlns:a16="http://schemas.microsoft.com/office/drawing/2014/main" id="{9177E3CD-BCF9-7E49-898C-378CEAC2BEA0}"/>
              </a:ext>
            </a:extLst>
          </p:cNvPr>
          <p:cNvSpPr>
            <a:spLocks noGrp="1"/>
          </p:cNvSpPr>
          <p:nvPr>
            <p:ph idx="1"/>
          </p:nvPr>
        </p:nvSpPr>
        <p:spPr/>
        <p:txBody>
          <a:bodyPr>
            <a:normAutofit/>
          </a:bodyPr>
          <a:lstStyle/>
          <a:p>
            <a:r>
              <a:rPr lang="en-US" dirty="0">
                <a:hlinkClick r:id="rId2"/>
              </a:rPr>
              <a:t>44 C. F. R. § 206 </a:t>
            </a:r>
            <a:r>
              <a:rPr lang="en-US" dirty="0"/>
              <a:t>– Federal Disaster Assistance</a:t>
            </a:r>
          </a:p>
          <a:p>
            <a:pPr>
              <a:spcBef>
                <a:spcPts val="2200"/>
              </a:spcBef>
            </a:pPr>
            <a:r>
              <a:rPr lang="en-US" dirty="0">
                <a:hlinkClick r:id="rId3"/>
              </a:rPr>
              <a:t>Robert T. Stafford Disaster Relief and Emergency Assistance Act</a:t>
            </a:r>
            <a:r>
              <a:rPr lang="en-US" dirty="0"/>
              <a:t>, </a:t>
            </a:r>
            <a:br>
              <a:rPr lang="en-US" dirty="0"/>
            </a:br>
            <a:r>
              <a:rPr lang="en-US" dirty="0"/>
              <a:t>as amended, and Related Authorities as of August 2016</a:t>
            </a:r>
          </a:p>
          <a:p>
            <a:pPr>
              <a:spcBef>
                <a:spcPts val="2200"/>
              </a:spcBef>
            </a:pPr>
            <a:r>
              <a:rPr lang="en-US" dirty="0"/>
              <a:t>The </a:t>
            </a:r>
            <a:r>
              <a:rPr lang="en-US" dirty="0">
                <a:hlinkClick r:id="rId4"/>
              </a:rPr>
              <a:t>Disaster Recovery Reform Act </a:t>
            </a:r>
            <a:r>
              <a:rPr lang="en-US" dirty="0"/>
              <a:t>of 2018 (DRRA)</a:t>
            </a:r>
          </a:p>
          <a:p>
            <a:pPr>
              <a:spcBef>
                <a:spcPts val="2200"/>
              </a:spcBef>
            </a:pPr>
            <a:r>
              <a:rPr lang="en-US" dirty="0">
                <a:hlinkClick r:id="rId5"/>
              </a:rPr>
              <a:t>Individual Assistance Program and Policy Guide</a:t>
            </a:r>
            <a:r>
              <a:rPr lang="en-US" dirty="0"/>
              <a:t> (IAPPG)</a:t>
            </a:r>
          </a:p>
          <a:p>
            <a:pPr lvl="1"/>
            <a:r>
              <a:rPr lang="en-US" dirty="0"/>
              <a:t>*Note – FEMA is currently in the process of updating the IAPPG to include changes mandated by the DRRA – The new version should be released by 2021</a:t>
            </a:r>
          </a:p>
        </p:txBody>
      </p:sp>
    </p:spTree>
    <p:extLst>
      <p:ext uri="{BB962C8B-B14F-4D97-AF65-F5344CB8AC3E}">
        <p14:creationId xmlns:p14="http://schemas.microsoft.com/office/powerpoint/2010/main" val="1027382131"/>
      </p:ext>
    </p:extLst>
  </p:cSld>
  <p:clrMapOvr>
    <a:masterClrMapping/>
  </p:clrMapOvr>
</p:sld>
</file>

<file path=ppt/theme/theme1.xml><?xml version="1.0" encoding="utf-8"?>
<a:theme xmlns:a="http://schemas.openxmlformats.org/drawingml/2006/main" name="Office Theme">
  <a:themeElements>
    <a:clrScheme name="Custom 5">
      <a:dk1>
        <a:srgbClr val="252626"/>
      </a:dk1>
      <a:lt1>
        <a:srgbClr val="FFFFFF"/>
      </a:lt1>
      <a:dk2>
        <a:srgbClr val="44546A"/>
      </a:dk2>
      <a:lt2>
        <a:srgbClr val="E7E6E6"/>
      </a:lt2>
      <a:accent1>
        <a:srgbClr val="2C2F85"/>
      </a:accent1>
      <a:accent2>
        <a:srgbClr val="CC2027"/>
      </a:accent2>
      <a:accent3>
        <a:srgbClr val="A5A5AA"/>
      </a:accent3>
      <a:accent4>
        <a:srgbClr val="334D75"/>
      </a:accent4>
      <a:accent5>
        <a:srgbClr val="3077BB"/>
      </a:accent5>
      <a:accent6>
        <a:srgbClr val="9ACCC1"/>
      </a:accent6>
      <a:hlink>
        <a:srgbClr val="2C2F85"/>
      </a:hlink>
      <a:folHlink>
        <a:srgbClr val="957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C-020 LSC Ppt Template" id="{9638106C-2527-7345-90B4-5C6F449B64A3}" vid="{7C2ED06E-3864-C848-A866-F1E94DF96E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TotalTime>
  <Words>3492</Words>
  <Application>Microsoft Office PowerPoint</Application>
  <PresentationFormat>Widescreen</PresentationFormat>
  <Paragraphs>357</Paragraphs>
  <Slides>41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Georgia</vt:lpstr>
      <vt:lpstr>System Font Regular</vt:lpstr>
      <vt:lpstr>Wingdings</vt:lpstr>
      <vt:lpstr>Office Theme</vt:lpstr>
      <vt:lpstr>What Can Lawyers Do After A Disaster Strikes?</vt:lpstr>
      <vt:lpstr>[Place Your Organization’s Information here]</vt:lpstr>
      <vt:lpstr>The Emergency Management Cycle</vt:lpstr>
      <vt:lpstr>How to Find a Shelter Near You</vt:lpstr>
      <vt:lpstr>Shelters and Disaster  Recovery Centers (DRCs)</vt:lpstr>
      <vt:lpstr>Legal Needs After a Disaster</vt:lpstr>
      <vt:lpstr>The Federal Emergency Management Agency (FEMA)</vt:lpstr>
      <vt:lpstr>How is FEMA assistance implemented?</vt:lpstr>
      <vt:lpstr>Important Laws and Guidance  in Disaster Assistance</vt:lpstr>
      <vt:lpstr>The FEMA Process</vt:lpstr>
      <vt:lpstr>FEMA Application</vt:lpstr>
      <vt:lpstr>Who can apply?</vt:lpstr>
      <vt:lpstr>Individual Assistance (IA)</vt:lpstr>
      <vt:lpstr>Individual Assistance Programs</vt:lpstr>
      <vt:lpstr>Individuals and Households Program (IHP)</vt:lpstr>
      <vt:lpstr>HA – Financial Assistance</vt:lpstr>
      <vt:lpstr>HA – Financial Assistance</vt:lpstr>
      <vt:lpstr>HA – Direct assistance</vt:lpstr>
      <vt:lpstr>Other Needs Assistance (ONA)</vt:lpstr>
      <vt:lpstr>ONA – SBA Dependent</vt:lpstr>
      <vt:lpstr>ONA – Non-SBA Dependent</vt:lpstr>
      <vt:lpstr>Critical Needs Assistance (CNA)</vt:lpstr>
      <vt:lpstr>Duplication of Benefits</vt:lpstr>
      <vt:lpstr>Disaster Recovery Reform Act  of 2018 (DRRA)</vt:lpstr>
      <vt:lpstr>DRRA</vt:lpstr>
      <vt:lpstr>State Control of some FEMA IHP  Housing Programs</vt:lpstr>
      <vt:lpstr>Appeals</vt:lpstr>
      <vt:lpstr>Sec. 423. Appeals of Assistance Decisions (42 U.S.C. 5189a)</vt:lpstr>
      <vt:lpstr>Common Reasons for Denial of  FEMA Assistance</vt:lpstr>
      <vt:lpstr>FEMA Appeal</vt:lpstr>
      <vt:lpstr>Contents of a Good FEMA Appeal</vt:lpstr>
      <vt:lpstr>Contents of a Good FEMA Appeal</vt:lpstr>
      <vt:lpstr>Tips</vt:lpstr>
      <vt:lpstr>Tips</vt:lpstr>
      <vt:lpstr>FEMA – Proof of Ownership</vt:lpstr>
      <vt:lpstr>FEMA – Proof of Ownership</vt:lpstr>
      <vt:lpstr>FEMA – Proof of Ownership</vt:lpstr>
      <vt:lpstr>Inspector Issues</vt:lpstr>
      <vt:lpstr>You Got Money, Now What?</vt:lpstr>
      <vt:lpstr>Helpful Links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Lawyers Do After A Disaster Strikes?</dc:title>
  <dc:creator>Roland Lovett</dc:creator>
  <cp:lastModifiedBy>Shrushti Kothari</cp:lastModifiedBy>
  <cp:revision>34</cp:revision>
  <dcterms:created xsi:type="dcterms:W3CDTF">2020-10-13T14:49:49Z</dcterms:created>
  <dcterms:modified xsi:type="dcterms:W3CDTF">2020-10-14T21:51:23Z</dcterms:modified>
</cp:coreProperties>
</file>