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744" r:id="rId2"/>
    <p:sldMasterId id="2147483785" r:id="rId3"/>
    <p:sldMasterId id="2147483798" r:id="rId4"/>
    <p:sldMasterId id="2147483868" r:id="rId5"/>
  </p:sldMasterIdLst>
  <p:notesMasterIdLst>
    <p:notesMasterId r:id="rId20"/>
  </p:notesMasterIdLst>
  <p:handoutMasterIdLst>
    <p:handoutMasterId r:id="rId21"/>
  </p:handoutMasterIdLst>
  <p:sldIdLst>
    <p:sldId id="399" r:id="rId6"/>
    <p:sldId id="479" r:id="rId7"/>
    <p:sldId id="501" r:id="rId8"/>
    <p:sldId id="481" r:id="rId9"/>
    <p:sldId id="487" r:id="rId10"/>
    <p:sldId id="488" r:id="rId11"/>
    <p:sldId id="480" r:id="rId12"/>
    <p:sldId id="459" r:id="rId13"/>
    <p:sldId id="511" r:id="rId14"/>
    <p:sldId id="460" r:id="rId15"/>
    <p:sldId id="512" r:id="rId16"/>
    <p:sldId id="463" r:id="rId17"/>
    <p:sldId id="513" r:id="rId18"/>
    <p:sldId id="494" r:id="rId19"/>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78331" autoAdjust="0"/>
  </p:normalViewPr>
  <p:slideViewPr>
    <p:cSldViewPr snapToGrid="0">
      <p:cViewPr varScale="1">
        <p:scale>
          <a:sx n="86" d="100"/>
          <a:sy n="86" d="100"/>
        </p:scale>
        <p:origin x="1470"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C79881-B1A0-4A95-9CA2-94EA746565E6}"/>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A86C7A6-2FA6-4286-8F0C-DB04BFEE990B}"/>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68F6E68-E8F2-46DE-948A-A68C71F5B091}" type="datetimeFigureOut">
              <a:rPr lang="en-US" smtClean="0"/>
              <a:t>2/18/2020</a:t>
            </a:fld>
            <a:endParaRPr lang="en-US"/>
          </a:p>
        </p:txBody>
      </p:sp>
      <p:sp>
        <p:nvSpPr>
          <p:cNvPr id="4" name="Footer Placeholder 3">
            <a:extLst>
              <a:ext uri="{FF2B5EF4-FFF2-40B4-BE49-F238E27FC236}">
                <a16:creationId xmlns:a16="http://schemas.microsoft.com/office/drawing/2014/main" id="{6AE2CF9D-7A7C-49E1-8EE4-FF0273ACC730}"/>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EA85E4-DD06-4B3F-80E6-771E5B58C4EC}"/>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4AB3A6B-5B23-430C-8FA3-237493E6CF3C}" type="slidenum">
              <a:rPr lang="en-US" smtClean="0"/>
              <a:t>‹#›</a:t>
            </a:fld>
            <a:endParaRPr lang="en-US"/>
          </a:p>
        </p:txBody>
      </p:sp>
    </p:spTree>
    <p:extLst>
      <p:ext uri="{BB962C8B-B14F-4D97-AF65-F5344CB8AC3E}">
        <p14:creationId xmlns:p14="http://schemas.microsoft.com/office/powerpoint/2010/main" val="254254704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5F6F22-1B0B-40BA-A49D-5B9C81103FC3}" type="datetimeFigureOut">
              <a:rPr lang="en-US" smtClean="0"/>
              <a:t>2/18/2020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C97A836-8181-469E-8084-D06E323762C0}" type="slidenum">
              <a:rPr lang="en-US" smtClean="0"/>
              <a:t>‹#›</a:t>
            </a:fld>
            <a:endParaRPr lang="en-US"/>
          </a:p>
        </p:txBody>
      </p:sp>
    </p:spTree>
    <p:extLst>
      <p:ext uri="{BB962C8B-B14F-4D97-AF65-F5344CB8AC3E}">
        <p14:creationId xmlns:p14="http://schemas.microsoft.com/office/powerpoint/2010/main" val="307483968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97A836-8181-469E-8084-D06E323762C0}" type="slidenum">
              <a:rPr lang="en-US" sz="1100" smtClean="0">
                <a:latin typeface="Times New Roman" panose="02020603050405020304" pitchFamily="18" charset="0"/>
                <a:cs typeface="Times New Roman" panose="02020603050405020304" pitchFamily="18" charset="0"/>
              </a:rPr>
              <a:t>1</a:t>
            </a:fld>
            <a:endParaRPr lang="en-US" sz="1100" dirty="0">
              <a:latin typeface="Times New Roman" panose="02020603050405020304" pitchFamily="18" charset="0"/>
              <a:cs typeface="Times New Roman" panose="02020603050405020304" pitchFamily="18" charset="0"/>
            </a:endParaRPr>
          </a:p>
        </p:txBody>
      </p:sp>
      <p:sp>
        <p:nvSpPr>
          <p:cNvPr id="5" name="Header Placeholder 4">
            <a:extLst>
              <a:ext uri="{FF2B5EF4-FFF2-40B4-BE49-F238E27FC236}">
                <a16:creationId xmlns:a16="http://schemas.microsoft.com/office/drawing/2014/main" id="{C1AD09BC-D9D6-4D19-BEEA-5BF99ED8BEB7}"/>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416588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dirty="0">
                <a:latin typeface="Times New Roman" panose="02020603050405020304" pitchFamily="18" charset="0"/>
                <a:cs typeface="Times New Roman" panose="02020603050405020304" pitchFamily="18" charset="0"/>
              </a:rPr>
              <a:t>All appeal requests must be in writing, either typed or hand written. Signed estimates, bills, receipts, ledgers, contracts, etc. are not acceptable in lieu of an appeal letter. Verbal appeal requests are not acceptable.</a:t>
            </a:r>
          </a:p>
          <a:p>
            <a:pPr algn="just"/>
            <a:endParaRPr lang="en-US" sz="1200" b="0" dirty="0">
              <a:latin typeface="Times New Roman" panose="02020603050405020304" pitchFamily="18" charset="0"/>
              <a:cs typeface="Times New Roman" panose="02020603050405020304" pitchFamily="18" charset="0"/>
            </a:endParaRPr>
          </a:p>
          <a:p>
            <a:pPr algn="just"/>
            <a:r>
              <a:rPr lang="en-US" sz="1200" b="0" dirty="0">
                <a:latin typeface="Times New Roman" panose="02020603050405020304" pitchFamily="18" charset="0"/>
                <a:cs typeface="Times New Roman" panose="02020603050405020304" pitchFamily="18" charset="0"/>
              </a:rPr>
              <a:t>An applicant may appeal within sixty (60) days of date on his or her FEMA decision letter. This deadline applies for both eligible and ineligible decisions.</a:t>
            </a:r>
          </a:p>
          <a:p>
            <a:pPr algn="just"/>
            <a:endParaRPr lang="en-US" sz="1200" b="0" dirty="0">
              <a:latin typeface="Times New Roman" panose="02020603050405020304" pitchFamily="18" charset="0"/>
              <a:cs typeface="Times New Roman" panose="02020603050405020304" pitchFamily="18" charset="0"/>
            </a:endParaRPr>
          </a:p>
          <a:p>
            <a:pPr algn="just"/>
            <a:r>
              <a:rPr lang="en-US" sz="1200" b="0" dirty="0">
                <a:latin typeface="Times New Roman" panose="02020603050405020304" pitchFamily="18" charset="0"/>
                <a:cs typeface="Times New Roman" panose="02020603050405020304" pitchFamily="18" charset="0"/>
              </a:rPr>
              <a:t>Applicants with insurance have twelve (12) months from the registration date to provide an insurance settlement or denial if their status is INS or INSFI. Upon receipt of the insurance documentation, the assistance will be processed in the FEMA Manual Determination queue as a second initial decision. The applicant will then have 60 days from this second insurance eligibility determination to submit an appeal.</a:t>
            </a:r>
          </a:p>
          <a:p>
            <a:pPr algn="just"/>
            <a:endParaRPr lang="en-US" sz="1200" b="0" dirty="0">
              <a:latin typeface="Times New Roman" panose="02020603050405020304" pitchFamily="18" charset="0"/>
              <a:cs typeface="Times New Roman" panose="02020603050405020304" pitchFamily="18" charset="0"/>
            </a:endParaRPr>
          </a:p>
          <a:p>
            <a:pPr algn="just"/>
            <a:r>
              <a:rPr lang="en-US" sz="1200" b="0" dirty="0">
                <a:latin typeface="Times New Roman" panose="02020603050405020304" pitchFamily="18" charset="0"/>
                <a:cs typeface="Times New Roman" panose="02020603050405020304" pitchFamily="18" charset="0"/>
              </a:rPr>
              <a:t>If an appeal request is submitted after the 60 day appeal period, the applicant will be asked to provide a verbal or written statement explaining the reason for the late appeal submission.</a:t>
            </a:r>
          </a:p>
          <a:p>
            <a:pPr algn="just"/>
            <a:endParaRPr lang="en-US" sz="1200" b="0" dirty="0">
              <a:latin typeface="Times New Roman" panose="02020603050405020304" pitchFamily="18" charset="0"/>
              <a:cs typeface="Times New Roman" panose="02020603050405020304" pitchFamily="18" charset="0"/>
            </a:endParaRPr>
          </a:p>
          <a:p>
            <a:pPr algn="just"/>
            <a:r>
              <a:rPr lang="en-US" sz="1200" b="0" dirty="0">
                <a:latin typeface="Times New Roman" panose="02020603050405020304" pitchFamily="18" charset="0"/>
                <a:cs typeface="Times New Roman" panose="02020603050405020304" pitchFamily="18" charset="0"/>
              </a:rPr>
              <a:t>The appeal letter should explain the reason(s) for the appeal. The reasons could include, for example, additional home repair assistance, additional assistance with personal property items, etc. The appeal letter should be accompanied by documentation to support the appeal reason, such as repair estimates, contractor estimates, or other supporting documentation.</a:t>
            </a:r>
          </a:p>
          <a:p>
            <a:pPr algn="just"/>
            <a:endParaRPr lang="en-US" sz="1200" b="0" dirty="0">
              <a:latin typeface="Times New Roman" panose="02020603050405020304" pitchFamily="18" charset="0"/>
              <a:cs typeface="Times New Roman" panose="02020603050405020304" pitchFamily="18" charset="0"/>
            </a:endParaRPr>
          </a:p>
          <a:p>
            <a:pPr algn="just"/>
            <a:r>
              <a:rPr lang="en-US" sz="1200" b="0" dirty="0">
                <a:latin typeface="Times New Roman" panose="02020603050405020304" pitchFamily="18" charset="0"/>
                <a:cs typeface="Times New Roman" panose="02020603050405020304" pitchFamily="18" charset="0"/>
              </a:rPr>
              <a:t>The applicant or person acting on his/her behalf must sign the appeal letter. If the appeal is filed by a third party, the applicant or co-applicant must submit a signed statement authorizing the third party to appeal on their behalf, or have a valid Written Consent on file for the third party with authorization to appeal.</a:t>
            </a:r>
          </a:p>
          <a:p>
            <a:pPr algn="just"/>
            <a:endParaRPr lang="en-US" sz="1200" b="0" dirty="0">
              <a:latin typeface="Times New Roman" panose="02020603050405020304" pitchFamily="18" charset="0"/>
              <a:cs typeface="Times New Roman" panose="02020603050405020304" pitchFamily="18" charset="0"/>
            </a:endParaRPr>
          </a:p>
          <a:p>
            <a:pPr algn="just"/>
            <a:endParaRPr lang="en-US" sz="12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97A836-8181-469E-8084-D06E323762C0}" type="slidenum">
              <a:rPr lang="en-US" sz="1100" smtClean="0">
                <a:latin typeface="Times New Roman" panose="02020603050405020304" pitchFamily="18" charset="0"/>
                <a:cs typeface="Times New Roman" panose="02020603050405020304" pitchFamily="18" charset="0"/>
              </a:rPr>
              <a:t>10</a:t>
            </a:fld>
            <a:endParaRPr lang="en-US" sz="1100" dirty="0">
              <a:latin typeface="Times New Roman" panose="02020603050405020304" pitchFamily="18" charset="0"/>
              <a:cs typeface="Times New Roman" panose="02020603050405020304" pitchFamily="18" charset="0"/>
            </a:endParaRPr>
          </a:p>
        </p:txBody>
      </p:sp>
      <p:sp>
        <p:nvSpPr>
          <p:cNvPr id="5" name="Header Placeholder 4">
            <a:extLst>
              <a:ext uri="{FF2B5EF4-FFF2-40B4-BE49-F238E27FC236}">
                <a16:creationId xmlns:a16="http://schemas.microsoft.com/office/drawing/2014/main" id="{6EBD33C8-5B7D-4998-8FE1-DAE66F508535}"/>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619597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0" dirty="0">
                <a:latin typeface="Times New Roman" panose="02020603050405020304" pitchFamily="18" charset="0"/>
                <a:cs typeface="Times New Roman" panose="02020603050405020304" pitchFamily="18" charset="0"/>
              </a:rPr>
              <a:t>If the appeal request is missing any of the requirements, an ADOC (appeal documentation request letter) will be mailed to the applicant or designated party requesting the missing information. One courtesy call to each number in the file will also be attempted to explain the needed documentation.</a:t>
            </a:r>
          </a:p>
          <a:p>
            <a:pPr algn="just"/>
            <a:endParaRPr lang="en-US" sz="1200" b="0" dirty="0">
              <a:latin typeface="Times New Roman" panose="02020603050405020304" pitchFamily="18" charset="0"/>
              <a:cs typeface="Times New Roman" panose="02020603050405020304" pitchFamily="18" charset="0"/>
            </a:endParaRPr>
          </a:p>
          <a:p>
            <a:pPr algn="just"/>
            <a:r>
              <a:rPr lang="en-US" sz="1200" b="0" dirty="0">
                <a:latin typeface="Times New Roman" panose="02020603050405020304" pitchFamily="18" charset="0"/>
                <a:cs typeface="Times New Roman" panose="02020603050405020304" pitchFamily="18" charset="0"/>
              </a:rPr>
              <a:t>The goal for FEMA is to respond to an appeal as quickly as possible. Per the Stafford Act, FEMA is required to make a decision within 90 days of receiving the appeal.</a:t>
            </a:r>
          </a:p>
          <a:p>
            <a:pPr algn="just"/>
            <a:endParaRPr lang="en-US" sz="1200" b="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3C97A836-8181-469E-8084-D06E323762C0}" type="slidenum">
              <a:rPr lang="en-US" sz="1100" smtClean="0">
                <a:latin typeface="Times New Roman" panose="02020603050405020304" pitchFamily="18" charset="0"/>
                <a:cs typeface="Times New Roman" panose="02020603050405020304" pitchFamily="18" charset="0"/>
              </a:rPr>
              <a:t>11</a:t>
            </a:fld>
            <a:endParaRPr lang="en-US" sz="1100" dirty="0">
              <a:latin typeface="Times New Roman" panose="02020603050405020304" pitchFamily="18" charset="0"/>
              <a:cs typeface="Times New Roman" panose="02020603050405020304" pitchFamily="18" charset="0"/>
            </a:endParaRPr>
          </a:p>
        </p:txBody>
      </p:sp>
      <p:sp>
        <p:nvSpPr>
          <p:cNvPr id="5" name="Header Placeholder 4">
            <a:extLst>
              <a:ext uri="{FF2B5EF4-FFF2-40B4-BE49-F238E27FC236}">
                <a16:creationId xmlns:a16="http://schemas.microsoft.com/office/drawing/2014/main" id="{6EBD33C8-5B7D-4998-8FE1-DAE66F508535}"/>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668821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a:xfrm>
            <a:off x="3972560" y="8829967"/>
            <a:ext cx="3037840" cy="466433"/>
          </a:xfrm>
        </p:spPr>
        <p:txBody>
          <a:bodyPr/>
          <a:lstStyle/>
          <a:p>
            <a:fld id="{3C97A836-8181-469E-8084-D06E323762C0}" type="slidenum">
              <a:rPr lang="en-US" sz="1100" smtClean="0">
                <a:latin typeface="Times New Roman" panose="02020603050405020304" pitchFamily="18" charset="0"/>
                <a:cs typeface="Times New Roman" panose="02020603050405020304" pitchFamily="18" charset="0"/>
              </a:rPr>
              <a:t>12</a:t>
            </a:fld>
            <a:endParaRPr lang="en-US" sz="1100" dirty="0">
              <a:latin typeface="Times New Roman" panose="02020603050405020304" pitchFamily="18" charset="0"/>
              <a:cs typeface="Times New Roman" panose="02020603050405020304" pitchFamily="18" charset="0"/>
            </a:endParaRPr>
          </a:p>
        </p:txBody>
      </p:sp>
      <p:sp>
        <p:nvSpPr>
          <p:cNvPr id="5" name="Header Placeholder 4">
            <a:extLst>
              <a:ext uri="{FF2B5EF4-FFF2-40B4-BE49-F238E27FC236}">
                <a16:creationId xmlns:a16="http://schemas.microsoft.com/office/drawing/2014/main" id="{57AB40DA-714D-463A-B2F1-97052C75B778}"/>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89819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a:xfrm>
            <a:off x="3972560" y="8829967"/>
            <a:ext cx="3037840" cy="466433"/>
          </a:xfrm>
        </p:spPr>
        <p:txBody>
          <a:bodyPr/>
          <a:lstStyle/>
          <a:p>
            <a:fld id="{3C97A836-8181-469E-8084-D06E323762C0}" type="slidenum">
              <a:rPr lang="en-US" sz="1100" smtClean="0">
                <a:latin typeface="Times New Roman" panose="02020603050405020304" pitchFamily="18" charset="0"/>
                <a:cs typeface="Times New Roman" panose="02020603050405020304" pitchFamily="18" charset="0"/>
              </a:rPr>
              <a:t>13</a:t>
            </a:fld>
            <a:endParaRPr lang="en-US" sz="1100" dirty="0">
              <a:latin typeface="Times New Roman" panose="02020603050405020304" pitchFamily="18" charset="0"/>
              <a:cs typeface="Times New Roman" panose="02020603050405020304" pitchFamily="18" charset="0"/>
            </a:endParaRPr>
          </a:p>
        </p:txBody>
      </p:sp>
      <p:sp>
        <p:nvSpPr>
          <p:cNvPr id="5" name="Header Placeholder 4">
            <a:extLst>
              <a:ext uri="{FF2B5EF4-FFF2-40B4-BE49-F238E27FC236}">
                <a16:creationId xmlns:a16="http://schemas.microsoft.com/office/drawing/2014/main" id="{57AB40DA-714D-463A-B2F1-97052C75B778}"/>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9974247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97A836-8181-469E-8084-D06E323762C0}" type="slidenum">
              <a:rPr lang="en-US" sz="1100" smtClean="0">
                <a:latin typeface="Times New Roman" panose="02020603050405020304" pitchFamily="18" charset="0"/>
                <a:cs typeface="Times New Roman" panose="02020603050405020304" pitchFamily="18" charset="0"/>
              </a:rPr>
              <a:t>14</a:t>
            </a:fld>
            <a:endParaRPr lang="en-US" sz="1100" dirty="0">
              <a:latin typeface="Times New Roman" panose="02020603050405020304" pitchFamily="18" charset="0"/>
              <a:cs typeface="Times New Roman" panose="02020603050405020304" pitchFamily="18" charset="0"/>
            </a:endParaRPr>
          </a:p>
        </p:txBody>
      </p:sp>
      <p:sp>
        <p:nvSpPr>
          <p:cNvPr id="5" name="Header Placeholder 4">
            <a:extLst>
              <a:ext uri="{FF2B5EF4-FFF2-40B4-BE49-F238E27FC236}">
                <a16:creationId xmlns:a16="http://schemas.microsoft.com/office/drawing/2014/main" id="{778817C6-047D-4AA8-8B13-191F6023DC7F}"/>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077568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a:latin typeface="Times New Roman" panose="02020603050405020304" pitchFamily="18" charset="0"/>
                <a:cs typeface="Times New Roman" panose="02020603050405020304" pitchFamily="18" charset="0"/>
              </a:rPr>
              <a:t>IHP Overview</a:t>
            </a:r>
          </a:p>
          <a:p>
            <a:pPr algn="just"/>
            <a:r>
              <a:rPr lang="en-US" sz="1200" dirty="0">
                <a:latin typeface="Times New Roman" panose="02020603050405020304" pitchFamily="18" charset="0"/>
                <a:cs typeface="Times New Roman" panose="02020603050405020304" pitchFamily="18" charset="0"/>
              </a:rPr>
              <a:t>FEMA’s Individuals and Households Program (IHP) can help homeowners and renters affected by the disaster with housing needs and necessary expenses.</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To be considered for IHP housing assistance, the affected home must be the individual’s primary residence, and it must be located in the disaster area designated for Individual Assistance. To be considered for IHP assistance for necessary expenses or serious needs, the loss must have occurred in the disaster area designated for Individual Assistance. An individual or a pre-disaster member of the household must be a United States citizen, a non-citizen national, or a qualified alien.</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When a disaster is declared and Individual Assistance is authorized, affected individuals are directed to register with FEMA and to make sure that the information they provide is complete and correct.</a:t>
            </a:r>
          </a:p>
          <a:p>
            <a:pPr algn="just"/>
            <a:endParaRPr lang="en-US" sz="1200" dirty="0">
              <a:latin typeface="Times New Roman" panose="02020603050405020304" pitchFamily="18" charset="0"/>
              <a:cs typeface="Times New Roman" panose="02020603050405020304" pitchFamily="18" charset="0"/>
            </a:endParaRPr>
          </a:p>
          <a:p>
            <a:pPr algn="just"/>
            <a:r>
              <a:rPr lang="en-US" sz="1200" b="1" dirty="0">
                <a:latin typeface="Times New Roman" panose="02020603050405020304" pitchFamily="18" charset="0"/>
                <a:cs typeface="Times New Roman" panose="02020603050405020304" pitchFamily="18" charset="0"/>
              </a:rPr>
              <a:t>Types of IHP Assistance </a:t>
            </a:r>
            <a:endParaRPr lang="en-US" sz="1200" dirty="0">
              <a:latin typeface="Times New Roman" panose="02020603050405020304" pitchFamily="18" charset="0"/>
              <a:cs typeface="Times New Roman" panose="02020603050405020304" pitchFamily="18" charset="0"/>
            </a:endParaRPr>
          </a:p>
          <a:p>
            <a:pPr marL="174708" indent="-174708"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Housing Assistance (includes rental assistance, repair, replacement, and direct housing assistance) </a:t>
            </a:r>
          </a:p>
          <a:p>
            <a:pPr marL="174708" indent="-174708"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Other Needs Assistance (includes personal property, medical, dental, funeral, and other items) </a:t>
            </a:r>
          </a:p>
          <a:p>
            <a:pPr marL="174708" indent="-174708" algn="just">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algn="just"/>
            <a:r>
              <a:rPr lang="en-US" sz="1200" b="1" dirty="0">
                <a:latin typeface="Times New Roman" panose="02020603050405020304" pitchFamily="18" charset="0"/>
                <a:cs typeface="Times New Roman" panose="02020603050405020304" pitchFamily="18" charset="0"/>
              </a:rPr>
              <a:t>The Disaster Recovery Reform Act (DRRA):</a:t>
            </a:r>
          </a:p>
          <a:p>
            <a:pPr marL="174708" indent="-174708"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Was signed into law by the President October 5, 2018 as part of Federal Aviation Administration Reauthorization Act of 2018</a:t>
            </a:r>
          </a:p>
          <a:p>
            <a:pPr marL="174708" indent="-174708"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Includes almost 50 provisions – many that FEMA and the emergency management community have long sought</a:t>
            </a:r>
          </a:p>
          <a:p>
            <a:pPr marL="174708" indent="-174708"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The most comprehensive emergency management reform since Post Katrina Emergency Management Reform Act (PKEMRA) passed in 2006</a:t>
            </a:r>
          </a:p>
          <a:p>
            <a:pPr marL="174708" indent="-174708"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Acknowledges the shared responsibility of disaster response and recovery</a:t>
            </a:r>
          </a:p>
          <a:p>
            <a:pPr marL="174708" indent="-174708"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Aims to reduce the complexity of FEMA</a:t>
            </a:r>
          </a:p>
          <a:p>
            <a:pPr marL="174708" indent="-174708"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Builds the nation’s capacity for future catastrophic events</a:t>
            </a:r>
          </a:p>
          <a:p>
            <a:pPr algn="just"/>
            <a:endParaRPr lang="en-US" sz="1200" dirty="0">
              <a:latin typeface="Times New Roman" panose="02020603050405020304" pitchFamily="18" charset="0"/>
              <a:cs typeface="Times New Roman" panose="02020603050405020304" pitchFamily="18" charset="0"/>
            </a:endParaRPr>
          </a:p>
          <a:p>
            <a:pPr algn="just"/>
            <a:r>
              <a:rPr lang="en-US" sz="1200" b="1" dirty="0">
                <a:latin typeface="Times New Roman" panose="02020603050405020304" pitchFamily="18" charset="0"/>
                <a:cs typeface="Times New Roman" panose="02020603050405020304" pitchFamily="18" charset="0"/>
              </a:rPr>
              <a:t>DRRA Section 1212, Assistance to Individuals and Households</a:t>
            </a:r>
            <a:endParaRPr lang="en-US" sz="1200" dirty="0">
              <a:latin typeface="Times New Roman" panose="02020603050405020304" pitchFamily="18" charset="0"/>
              <a:cs typeface="Times New Roman" panose="02020603050405020304" pitchFamily="18" charset="0"/>
            </a:endParaRPr>
          </a:p>
          <a:p>
            <a:pPr marL="174708" indent="-174708"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Amends Section 408(h) of the Robert T. Stafford Disaster Relief and Emergency Assistance Act (Stafford Act) (42 U.S.C. 5174(h)) </a:t>
            </a:r>
          </a:p>
          <a:p>
            <a:pPr marL="174708" indent="-174708"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Retroactive to August 1, 2017 (30+ disasters)</a:t>
            </a:r>
          </a:p>
          <a:p>
            <a:pPr marL="174708" indent="-174708"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Expands financial assistance</a:t>
            </a:r>
          </a:p>
          <a:p>
            <a:pPr marL="174708" indent="-174708"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Provides greater flexibility to assist survivors with disabilities</a:t>
            </a:r>
          </a:p>
          <a:p>
            <a:pPr marL="174708" indent="-174708"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Provides for separate maximum grant amounts for Other Needs Assistance and Housing Assistance under the Individuals and Households Program (IHP)</a:t>
            </a:r>
          </a:p>
          <a:p>
            <a:pPr marL="640594" lvl="1" indent="-174708" algn="just">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FY19 maximum grant: $34,900</a:t>
            </a:r>
          </a:p>
          <a:p>
            <a:pPr marL="640594" lvl="1" indent="-174708" algn="just">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FY18 maximum grant: $34,000</a:t>
            </a:r>
          </a:p>
          <a:p>
            <a:pPr marL="640594" lvl="1" indent="-174708" algn="just">
              <a:buFont typeface="Courier New" panose="02070309020205020404" pitchFamily="49" charset="0"/>
              <a:buChar char="o"/>
            </a:pPr>
            <a:r>
              <a:rPr lang="en-US" sz="1200" dirty="0">
                <a:latin typeface="Times New Roman" panose="02020603050405020304" pitchFamily="18" charset="0"/>
                <a:cs typeface="Times New Roman" panose="02020603050405020304" pitchFamily="18" charset="0"/>
              </a:rPr>
              <a:t>FY17 maximum grant: $33,300</a:t>
            </a:r>
          </a:p>
          <a:p>
            <a:pPr marL="174708" indent="-174708" algn="just">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Excludes temporary housing assistance (lodging expense reimbursement, rental assistance, and continued rental assistance) and accessibility-related real and personal property costs from maximum grant amounts</a:t>
            </a:r>
          </a:p>
          <a:p>
            <a:pPr algn="just" defTabSz="931774"/>
            <a:endParaRPr lang="en-US" altLang="en-US" sz="1200" b="1" dirty="0">
              <a:solidFill>
                <a:srgbClr val="333333"/>
              </a:solidFill>
              <a:latin typeface="Times New Roman" panose="02020603050405020304" pitchFamily="18" charset="0"/>
              <a:cs typeface="Times New Roman" panose="02020603050405020304" pitchFamily="18" charset="0"/>
            </a:endParaRPr>
          </a:p>
          <a:p>
            <a:pPr algn="just" defTabSz="931774"/>
            <a:r>
              <a:rPr lang="en-US" altLang="en-US" sz="1200" b="1" dirty="0">
                <a:solidFill>
                  <a:srgbClr val="333333"/>
                </a:solidFill>
                <a:latin typeface="Times New Roman" panose="02020603050405020304" pitchFamily="18" charset="0"/>
                <a:cs typeface="Times New Roman" panose="02020603050405020304" pitchFamily="18" charset="0"/>
              </a:rPr>
              <a:t>Section 1216: IA Debt Waiver and Recoupment Statute of Limitations</a:t>
            </a:r>
          </a:p>
          <a:p>
            <a:pPr marL="174708" indent="-174708" algn="just" defTabSz="931774">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For assistance provided during disasters on or after 10/28/2012, provides FEMA the authority, notwithstanding 31 USC 3716(e), to waive IA debts where there is FEMA error, there is no fault of the debtor, and collection of debt would be against equity and good conscience</a:t>
            </a:r>
          </a:p>
          <a:p>
            <a:pPr marL="174708" indent="-174708" algn="just" defTabSz="931774">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FEMA loses authority if OIG determines that FEMA’s error rate exceeds 4% a year</a:t>
            </a:r>
          </a:p>
          <a:p>
            <a:pPr marL="174708" indent="-174708" algn="just" defTabSz="931774">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Establishes a 3 year statute of limitations on IA debt collection for any disaster declared on or after 1/1/2012</a:t>
            </a:r>
          </a:p>
          <a:p>
            <a:pPr marL="174708" indent="-174708" algn="just" defTabSz="931774">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NOTE: The IAPPG established a $250 minimum for recoupment (March 2019).</a:t>
            </a:r>
          </a:p>
        </p:txBody>
      </p:sp>
      <p:sp>
        <p:nvSpPr>
          <p:cNvPr id="4" name="Slide Number Placeholder 3"/>
          <p:cNvSpPr>
            <a:spLocks noGrp="1"/>
          </p:cNvSpPr>
          <p:nvPr>
            <p:ph type="sldNum" sz="quarter" idx="5"/>
          </p:nvPr>
        </p:nvSpPr>
        <p:spPr/>
        <p:txBody>
          <a:bodyPr/>
          <a:lstStyle/>
          <a:p>
            <a:fld id="{3C97A836-8181-469E-8084-D06E323762C0}" type="slidenum">
              <a:rPr lang="en-US" sz="1100" smtClean="0">
                <a:latin typeface="Times New Roman" panose="02020603050405020304" pitchFamily="18" charset="0"/>
                <a:cs typeface="Times New Roman" panose="02020603050405020304" pitchFamily="18" charset="0"/>
              </a:rPr>
              <a:t>2</a:t>
            </a:fld>
            <a:endParaRPr lang="en-US" sz="1100" dirty="0">
              <a:latin typeface="Times New Roman" panose="02020603050405020304" pitchFamily="18" charset="0"/>
              <a:cs typeface="Times New Roman" panose="02020603050405020304" pitchFamily="18" charset="0"/>
            </a:endParaRPr>
          </a:p>
        </p:txBody>
      </p:sp>
      <p:sp>
        <p:nvSpPr>
          <p:cNvPr id="5" name="Header Placeholder 4">
            <a:extLst>
              <a:ext uri="{FF2B5EF4-FFF2-40B4-BE49-F238E27FC236}">
                <a16:creationId xmlns:a16="http://schemas.microsoft.com/office/drawing/2014/main" id="{28C7D445-ADE9-48E6-B9CA-09621CAA3DC6}"/>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1366919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FontTx/>
              <a:buNone/>
            </a:pPr>
            <a:r>
              <a:rPr lang="en-US" altLang="en-US" sz="1200" dirty="0">
                <a:latin typeface="Times New Roman" panose="02020603050405020304" pitchFamily="18" charset="0"/>
                <a:cs typeface="Times New Roman" panose="02020603050405020304" pitchFamily="18" charset="0"/>
              </a:rPr>
              <a:t>Since 2016, the Individual Assistance Division (IA) has built on the information in the original IHPUG as well as other program’s individual guidance to develop a single policy resource for all IA programs: the IAPPG. </a:t>
            </a:r>
          </a:p>
          <a:p>
            <a:pPr marL="0" indent="0" algn="just">
              <a:buFontTx/>
              <a:buNone/>
            </a:pPr>
            <a:endParaRPr lang="en-US" altLang="en-US" sz="1200" dirty="0">
              <a:latin typeface="Times New Roman" panose="02020603050405020304" pitchFamily="18" charset="0"/>
              <a:cs typeface="Times New Roman" panose="02020603050405020304" pitchFamily="18" charset="0"/>
            </a:endParaRPr>
          </a:p>
          <a:p>
            <a:pPr marL="0" indent="0" algn="just">
              <a:buFontTx/>
              <a:buNone/>
            </a:pPr>
            <a:r>
              <a:rPr lang="en-US" altLang="en-US" sz="1200" dirty="0">
                <a:latin typeface="Times New Roman" panose="02020603050405020304" pitchFamily="18" charset="0"/>
                <a:cs typeface="Times New Roman" panose="02020603050405020304" pitchFamily="18" charset="0"/>
              </a:rPr>
              <a:t>The IAPPG:</a:t>
            </a:r>
          </a:p>
          <a:p>
            <a:pPr marL="628650" lvl="1" indent="-171450" algn="just">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Is a comprehensive policy resource for State, Territorial, Tribal and local governments; non-governmental partners; and other entities who assist disaster survivors with post-disaster recovery</a:t>
            </a:r>
          </a:p>
          <a:p>
            <a:pPr marL="628650" lvl="1" indent="-171450" algn="just">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Succeeds the Individuals and Households Program Unified Guidance published September 30, 2016 </a:t>
            </a:r>
          </a:p>
          <a:p>
            <a:pPr marL="628650" lvl="1" indent="-171450" algn="just">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Supersedes individual program guidance for Individual Assistance (IA) programs</a:t>
            </a:r>
          </a:p>
          <a:p>
            <a:pPr marL="628650" lvl="1" indent="-171450" algn="just">
              <a:buFont typeface="Arial" panose="020B0604020202020204" pitchFamily="34" charset="0"/>
              <a:buChar char="•"/>
            </a:pPr>
            <a:r>
              <a:rPr lang="en-US" altLang="en-US" sz="1200" dirty="0">
                <a:latin typeface="Times New Roman" panose="02020603050405020304" pitchFamily="18" charset="0"/>
                <a:cs typeface="Times New Roman" panose="02020603050405020304" pitchFamily="18" charset="0"/>
              </a:rPr>
              <a:t>Consolidates policy statements for all IA programs, including the Individuals and Households Program, Disaster Case Management, Crisis Counseling Program, Disaster Unemployment Assistance, Disaster Legal Services, and programs and activities under the Mass Care and Voluntary Agency Coordination sections </a:t>
            </a:r>
          </a:p>
          <a:p>
            <a:pPr marL="0" indent="0">
              <a:buFontTx/>
              <a:buNone/>
            </a:pPr>
            <a:endParaRPr lang="en-US" alt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757578" y="8677567"/>
            <a:ext cx="3037840" cy="466433"/>
          </a:xfrm>
        </p:spPr>
        <p:txBody>
          <a:bodyPr/>
          <a:lstStyle/>
          <a:p>
            <a:fld id="{2C7ABAE5-2AEA-491D-A297-9F6244356F1B}" type="slidenum">
              <a:rPr lang="en-US" sz="1100" smtClean="0">
                <a:solidFill>
                  <a:prstClr val="black"/>
                </a:solidFill>
                <a:latin typeface="Times New Roman" panose="02020603050405020304" pitchFamily="18" charset="0"/>
                <a:cs typeface="Times New Roman" panose="02020603050405020304" pitchFamily="18" charset="0"/>
              </a:rPr>
              <a:pPr/>
              <a:t>3</a:t>
            </a:fld>
            <a:endParaRPr lang="en-US" sz="1100" dirty="0">
              <a:solidFill>
                <a:prstClr val="black"/>
              </a:solidFill>
              <a:latin typeface="Times New Roman" panose="02020603050405020304" pitchFamily="18" charset="0"/>
              <a:cs typeface="Times New Roman" panose="02020603050405020304" pitchFamily="18" charset="0"/>
            </a:endParaRPr>
          </a:p>
        </p:txBody>
      </p:sp>
      <p:sp>
        <p:nvSpPr>
          <p:cNvPr id="5" name="Header Placeholder 4">
            <a:extLst>
              <a:ext uri="{FF2B5EF4-FFF2-40B4-BE49-F238E27FC236}">
                <a16:creationId xmlns:a16="http://schemas.microsoft.com/office/drawing/2014/main" id="{5420524A-EF7C-47E5-8C71-486ED05236EB}"/>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715960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a:xfrm>
            <a:off x="3696618" y="8509927"/>
            <a:ext cx="3037840" cy="466433"/>
          </a:xfrm>
        </p:spPr>
        <p:txBody>
          <a:bodyPr/>
          <a:lstStyle/>
          <a:p>
            <a:fld id="{C470667B-65A1-4377-B30D-89295FEF8385}" type="slidenum">
              <a:rPr lang="en-US" sz="1100" smtClean="0">
                <a:solidFill>
                  <a:prstClr val="black"/>
                </a:solidFill>
                <a:latin typeface="Times New Roman" panose="02020603050405020304" pitchFamily="18" charset="0"/>
                <a:cs typeface="Times New Roman" panose="02020603050405020304" pitchFamily="18" charset="0"/>
              </a:rPr>
              <a:pPr/>
              <a:t>4</a:t>
            </a:fld>
            <a:endParaRPr lang="en-US" sz="1100" dirty="0">
              <a:solidFill>
                <a:prstClr val="black"/>
              </a:solidFill>
              <a:latin typeface="Times New Roman" panose="02020603050405020304" pitchFamily="18" charset="0"/>
              <a:cs typeface="Times New Roman" panose="02020603050405020304" pitchFamily="18" charset="0"/>
            </a:endParaRPr>
          </a:p>
        </p:txBody>
      </p:sp>
      <p:sp>
        <p:nvSpPr>
          <p:cNvPr id="5" name="Header Placeholder 4">
            <a:extLst>
              <a:ext uri="{FF2B5EF4-FFF2-40B4-BE49-F238E27FC236}">
                <a16:creationId xmlns:a16="http://schemas.microsoft.com/office/drawing/2014/main" id="{9B0C6A22-EE55-4470-B3CC-78FA0B62D04A}"/>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30001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a:latin typeface="Times New Roman" panose="02020603050405020304" pitchFamily="18" charset="0"/>
                <a:cs typeface="Times New Roman" panose="02020603050405020304" pitchFamily="18" charset="0"/>
              </a:rPr>
              <a:t>Other Needs Assistance (ONA) </a:t>
            </a:r>
            <a:endParaRPr lang="en-US" sz="1200"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Assistance from ONA is cost-shared between FEMA (75%) and the State (25%). Applicants may receive financial assistance for other disaster-caused expenses and serious needs. The types of ONA are divided into two categories that are either dependent or non-dependent on the applicant’s ability to secure a U.S. Small Business Administration (SBA) disaster loan. The SBA may provide low-interest, long-term loans to help applicants with transportation losses, moving and storage expenses, as well as repair/replacement funds for real and personal property damage caused by the disaster. Only applicants who do not qualify for a loan from the SBA may be eligible for assistance for an SBA-dependent category. SBA-dependent ONA includes Personal Property, Moving and Storage, and Transportation Assistance. </a:t>
            </a:r>
          </a:p>
          <a:p>
            <a:pPr algn="just"/>
            <a:endParaRPr lang="en-US" sz="1200" dirty="0">
              <a:latin typeface="Times New Roman" panose="02020603050405020304" pitchFamily="18" charset="0"/>
              <a:cs typeface="Times New Roman" panose="02020603050405020304" pitchFamily="18" charset="0"/>
            </a:endParaRPr>
          </a:p>
          <a:p>
            <a:pPr algn="just"/>
            <a:r>
              <a:rPr lang="en-US" sz="1200" b="1" dirty="0">
                <a:latin typeface="Times New Roman" panose="02020603050405020304" pitchFamily="18" charset="0"/>
                <a:cs typeface="Times New Roman" panose="02020603050405020304" pitchFamily="18" charset="0"/>
              </a:rPr>
              <a:t>State Administration of Other Needs Assistance </a:t>
            </a:r>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The State may request a grant from FEMA for State administration of ONA. You should consult with FEMA Regional staff to learn more about options for administering ONA. As stated above, the cost share for ONA is Federal (75%) and State (25%).</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state, territorial, or tribal government also uses the ONA Administrative Option Selection form to identify limits for specific ONA items and establish maximum award amounts for Transportation Assistance, Funeral Assistance, and Child Care Assistance. Additional line items, other than those on FEMA’s Standard Personal Property Line Items list, may be requested when submitting or updating the ONA Administrative Option Selection form.</a:t>
            </a:r>
          </a:p>
          <a:p>
            <a:pPr algn="just"/>
            <a:endParaRPr lang="en-US" sz="1200"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Standard Personal Property Line Items list identifies all ONA-eligible personal property and miscellaneous items, as well as the maximum number of items each individual or household may receive. The state, territorial, or tribal government submits the applicable forms to the RA, who reviews and approves the documentation. FEMA Headquarters also reviews the documentation to ensure consistency across disasters and for implementation.</a:t>
            </a:r>
            <a:endParaRPr lang="en-US" sz="1200" dirty="0">
              <a:latin typeface="Times New Roman" panose="02020603050405020304" pitchFamily="18" charset="0"/>
              <a:cs typeface="Times New Roman" panose="02020603050405020304" pitchFamily="18" charset="0"/>
            </a:endParaRPr>
          </a:p>
          <a:p>
            <a:pPr algn="just"/>
            <a:endParaRPr lang="en-US" sz="1200"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State, territorial, or tribal governments, which select the Joint or the State, Territorial, or Tribal Government Option, must also submit a State Administrative Plan (SAP) every three years. The SAP describes the procedures the state, territorial, or tribal government will use to administer ONA.128 The RA must review and approve the SAP prior to submitting the documentation to FEMA Headquarters for coordination of implementation.</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ONA Administrative Option Selection form and the SAP may be changed during any non-disaster time period or within three days of a major disaster declaration. However, in order for a state, territorial, or tribal government to change to the Joint Option or State, Territorial, or Tribal Government Option, they must submit a SAP.</a:t>
            </a:r>
          </a:p>
          <a:p>
            <a:pPr algn="just"/>
            <a:endParaRPr lang="en-US" sz="1200"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ONA Categories</a:t>
            </a:r>
          </a:p>
          <a:p>
            <a:pPr algn="just"/>
            <a:r>
              <a:rPr lang="en-US" sz="1200" dirty="0">
                <a:latin typeface="Times New Roman" panose="02020603050405020304" pitchFamily="18" charset="0"/>
                <a:cs typeface="Times New Roman" panose="02020603050405020304" pitchFamily="18" charset="0"/>
              </a:rPr>
              <a:t>An applicant does not apply for ONA, but is referred for assistance based on his or her ability to secure a loan from the U.S. Small Business Administration. If the SBA determines that an applicant cannot afford a loan, SBA will automatically refer that applicant back to ONA for additional help. </a:t>
            </a:r>
          </a:p>
          <a:p>
            <a:pPr algn="just"/>
            <a:endParaRPr lang="en-US" sz="1200" dirty="0">
              <a:latin typeface="Times New Roman" panose="02020603050405020304" pitchFamily="18" charset="0"/>
              <a:cs typeface="Times New Roman" panose="02020603050405020304" pitchFamily="18" charset="0"/>
            </a:endParaRPr>
          </a:p>
          <a:p>
            <a:pPr algn="just"/>
            <a:r>
              <a:rPr lang="en-US" sz="1200" dirty="0">
                <a:latin typeface="Times New Roman" panose="02020603050405020304" pitchFamily="18" charset="0"/>
                <a:cs typeface="Times New Roman" panose="02020603050405020304" pitchFamily="18" charset="0"/>
              </a:rPr>
              <a:t>ONA can be provided for disaster-related serious needs in four categories: </a:t>
            </a:r>
          </a:p>
          <a:p>
            <a:pPr algn="just"/>
            <a:endParaRPr lang="en-US" sz="1200" dirty="0">
              <a:latin typeface="Times New Roman" panose="02020603050405020304" pitchFamily="18" charset="0"/>
              <a:cs typeface="Times New Roman" panose="02020603050405020304" pitchFamily="18" charset="0"/>
            </a:endParaRPr>
          </a:p>
          <a:p>
            <a:pPr marL="174708" indent="-174708"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Personal Property: </a:t>
            </a:r>
            <a:r>
              <a:rPr lang="en-US" sz="1200" dirty="0">
                <a:latin typeface="Times New Roman" panose="02020603050405020304" pitchFamily="18" charset="0"/>
                <a:cs typeface="Times New Roman" panose="02020603050405020304" pitchFamily="18" charset="0"/>
              </a:rPr>
              <a:t>Financial assistance may be available to repair or replace items that were damaged or destroyed as a result of the disaster and that are not covered by insurance. FEMA will not pay for all damaged or destroyed personal property. A flood insurance purchase and maintenance requirement may be placed on the personal property if the property is in a Special Flood Hazard Area. Repair and replacement may include: </a:t>
            </a:r>
          </a:p>
          <a:p>
            <a:pPr lvl="1" algn="just"/>
            <a:r>
              <a:rPr lang="en-US" sz="1200" dirty="0">
                <a:latin typeface="Times New Roman" panose="02020603050405020304" pitchFamily="18" charset="0"/>
                <a:cs typeface="Times New Roman" panose="02020603050405020304" pitchFamily="18" charset="0"/>
              </a:rPr>
              <a:t>o Clothing </a:t>
            </a:r>
          </a:p>
          <a:p>
            <a:pPr lvl="1" algn="just"/>
            <a:r>
              <a:rPr lang="en-US" sz="1200" dirty="0">
                <a:latin typeface="Times New Roman" panose="02020603050405020304" pitchFamily="18" charset="0"/>
                <a:cs typeface="Times New Roman" panose="02020603050405020304" pitchFamily="18" charset="0"/>
              </a:rPr>
              <a:t>o Household items (room furnishings, appliances) </a:t>
            </a:r>
          </a:p>
          <a:p>
            <a:pPr lvl="1" algn="just"/>
            <a:r>
              <a:rPr lang="en-US" sz="1200" dirty="0">
                <a:latin typeface="Times New Roman" panose="02020603050405020304" pitchFamily="18" charset="0"/>
                <a:cs typeface="Times New Roman" panose="02020603050405020304" pitchFamily="18" charset="0"/>
              </a:rPr>
              <a:t>o Specialized tools or job-related protective clothing and equipment </a:t>
            </a:r>
          </a:p>
          <a:p>
            <a:pPr lvl="1" algn="just"/>
            <a:r>
              <a:rPr lang="en-US" sz="1200" dirty="0">
                <a:latin typeface="Times New Roman" panose="02020603050405020304" pitchFamily="18" charset="0"/>
                <a:cs typeface="Times New Roman" panose="02020603050405020304" pitchFamily="18" charset="0"/>
              </a:rPr>
              <a:t>o Necessary educational materials (such as school books) </a:t>
            </a:r>
          </a:p>
          <a:p>
            <a:pPr lvl="1" algn="just"/>
            <a:r>
              <a:rPr lang="en-US" sz="1200" dirty="0">
                <a:latin typeface="Times New Roman" panose="02020603050405020304" pitchFamily="18" charset="0"/>
                <a:cs typeface="Times New Roman" panose="02020603050405020304" pitchFamily="18" charset="0"/>
              </a:rPr>
              <a:t>o Clean-up items (such as wet/dry vacuum, air purifier, dehumidifier) </a:t>
            </a:r>
          </a:p>
          <a:p>
            <a:pPr marL="174708" indent="-174708" algn="just">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174708" indent="-174708"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Transportation: </a:t>
            </a:r>
            <a:r>
              <a:rPr lang="en-US" sz="1200" dirty="0">
                <a:latin typeface="Times New Roman" panose="02020603050405020304" pitchFamily="18" charset="0"/>
                <a:cs typeface="Times New Roman" panose="02020603050405020304" pitchFamily="18" charset="0"/>
              </a:rPr>
              <a:t>Financial assistance is available to address the cost of repairing and/or replacing an individual’s primary vehicle that is no longer usable because of disaster-related damage.</a:t>
            </a:r>
          </a:p>
          <a:p>
            <a:pPr marL="174708" indent="-174708" algn="just">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174708" indent="-174708"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Moving and Storage expenses</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FEMA may provide financial assistance under the ONA provision of the IHP to individuals and households to avoid additional disaster damage. Generally this includes storage of personal property while repairs are being made to the primary residence and returning the property to the applicant’s primary residence. FEMA may provide assistance with eligible moving and storage expenses through the period of assistance or up to the IHP financial assistance maximum award, whichever comes first.</a:t>
            </a:r>
            <a:endParaRPr lang="en-US" sz="1200" dirty="0">
              <a:latin typeface="Times New Roman" panose="02020603050405020304" pitchFamily="18" charset="0"/>
              <a:cs typeface="Times New Roman" panose="02020603050405020304" pitchFamily="18" charset="0"/>
            </a:endParaRPr>
          </a:p>
          <a:p>
            <a:pPr marL="174708" indent="-174708" algn="just">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174708" indent="-174708"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Group Flood Insurance Policy</a:t>
            </a:r>
            <a:r>
              <a:rPr lang="en-US" sz="1200" b="0" dirty="0">
                <a:latin typeface="Times New Roman" panose="02020603050405020304" pitchFamily="18" charset="0"/>
                <a:cs typeface="Times New Roman" panose="02020603050405020304" pitchFamily="18" charset="0"/>
              </a:rPr>
              <a:t>: $600 flat fee paid directly to National Flood Insurance Program for 3 years of coverage beginning 30 days after declaration; all GFIP policies expire 37 months from declaration regardless of individual start date</a:t>
            </a:r>
            <a:endParaRPr lang="en-US" sz="1200" i="1" dirty="0"/>
          </a:p>
        </p:txBody>
      </p:sp>
      <p:sp>
        <p:nvSpPr>
          <p:cNvPr id="4" name="Slide Number Placeholder 3"/>
          <p:cNvSpPr>
            <a:spLocks noGrp="1"/>
          </p:cNvSpPr>
          <p:nvPr>
            <p:ph type="sldNum" sz="quarter" idx="10"/>
          </p:nvPr>
        </p:nvSpPr>
        <p:spPr>
          <a:xfrm>
            <a:off x="3757578" y="8570887"/>
            <a:ext cx="3037840" cy="466433"/>
          </a:xfrm>
        </p:spPr>
        <p:txBody>
          <a:bodyPr/>
          <a:lstStyle/>
          <a:p>
            <a:fld id="{C470667B-65A1-4377-B30D-89295FEF8385}" type="slidenum">
              <a:rPr lang="en-US" sz="1100" smtClean="0">
                <a:solidFill>
                  <a:prstClr val="black"/>
                </a:solidFill>
                <a:latin typeface="Times New Roman" panose="02020603050405020304" pitchFamily="18" charset="0"/>
                <a:cs typeface="Times New Roman" panose="02020603050405020304" pitchFamily="18" charset="0"/>
              </a:rPr>
              <a:pPr/>
              <a:t>5</a:t>
            </a:fld>
            <a:endParaRPr lang="en-US" sz="1100" dirty="0">
              <a:solidFill>
                <a:prstClr val="black"/>
              </a:solidFill>
              <a:latin typeface="Times New Roman" panose="02020603050405020304" pitchFamily="18" charset="0"/>
              <a:cs typeface="Times New Roman" panose="02020603050405020304" pitchFamily="18" charset="0"/>
            </a:endParaRPr>
          </a:p>
        </p:txBody>
      </p:sp>
      <p:sp>
        <p:nvSpPr>
          <p:cNvPr id="5" name="Header Placeholder 4">
            <a:extLst>
              <a:ext uri="{FF2B5EF4-FFF2-40B4-BE49-F238E27FC236}">
                <a16:creationId xmlns:a16="http://schemas.microsoft.com/office/drawing/2014/main" id="{BF496B74-3107-4BA0-AEA7-3BAF3DACB363}"/>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224317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a:latin typeface="Times New Roman" panose="02020603050405020304" pitchFamily="18" charset="0"/>
                <a:cs typeface="Times New Roman" panose="02020603050405020304" pitchFamily="18" charset="0"/>
              </a:rPr>
              <a:t>Non-SBA Dependent Categories</a:t>
            </a:r>
          </a:p>
          <a:p>
            <a:pPr algn="just"/>
            <a:r>
              <a:rPr lang="en-US" dirty="0">
                <a:latin typeface="Times New Roman" panose="02020603050405020304" pitchFamily="18" charset="0"/>
                <a:cs typeface="Times New Roman" panose="02020603050405020304" pitchFamily="18" charset="0"/>
              </a:rPr>
              <a:t>The following types of assistance are non-SBA-dependent, and FEMA does not require the applicant to apply for an SBA loan before being considered for these types of ONA. FEMA may award applicants Funeral Assistance and Child Care Assistance up to the limits established by the state, territorial, or tribal government in the ONA Administrative Option Selection Form, rather than paying fixed amounts based on FEMA inspection verification.</a:t>
            </a:r>
          </a:p>
          <a:p>
            <a:pPr algn="just"/>
            <a:endParaRPr lang="en-US" sz="1200" dirty="0">
              <a:latin typeface="Times New Roman" panose="02020603050405020304" pitchFamily="18" charset="0"/>
              <a:cs typeface="Times New Roman" panose="02020603050405020304" pitchFamily="18" charset="0"/>
            </a:endParaRPr>
          </a:p>
          <a:p>
            <a:pPr marL="174708" indent="-174708"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Funeral and Burial Costs: </a:t>
            </a:r>
            <a:r>
              <a:rPr lang="en-US" dirty="0">
                <a:latin typeface="Times New Roman" panose="02020603050405020304" pitchFamily="18" charset="0"/>
                <a:cs typeface="Times New Roman" panose="02020603050405020304" pitchFamily="18" charset="0"/>
              </a:rPr>
              <a:t>FEMA provides financial assistance under the ONA provision of the IHP to individuals and households with disaster-caused funeral expenses. Unlike most other forms of IHP Assistance, an applicant seeking Funeral Assistance does not need to live in the Presidentially-declared disaster area to be considered for the assistance. An individual who incurs or will incur expenses related to a death or disinterment attributed directly or indirectly to a declared emergency or major disaster may apply for and, if eligible, receive Funeral Assistance. Multiple registrations for the same deceased are not allowed. The affected state, territorial, or tribal government establishes the maximum amount of Funeral Assistance that may be awarded per death or per household as part of the ONA Administrative Option Selection form.</a:t>
            </a:r>
          </a:p>
          <a:p>
            <a:pPr marL="174708" indent="-174708" algn="just">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174708" indent="-174708"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Medical and Dental Expenses: </a:t>
            </a:r>
            <a:r>
              <a:rPr lang="en-US" dirty="0">
                <a:latin typeface="Times New Roman" panose="02020603050405020304" pitchFamily="18" charset="0"/>
                <a:cs typeface="Times New Roman" panose="02020603050405020304" pitchFamily="18" charset="0"/>
              </a:rPr>
              <a:t>FEMA provides financial assistance under the ONA provision of the IHP to individuals and households with medical or dental expenses caused by a disaster. Unlike most other forms of IHP Assistance, an applicant seeking Medical or Dental Assistance does not need to live in the Presidentially-declared disaster area to be considered for the assistance. Any person who incurs disaster-caused medical or dental expenses may apply for and, if eligible, receive Medical or Dental Assistance. </a:t>
            </a:r>
          </a:p>
          <a:p>
            <a:pPr marL="174708" indent="-174708" algn="just">
              <a:buFont typeface="Arial" panose="020B0604020202020204" pitchFamily="34" charset="0"/>
              <a:buChar char="•"/>
            </a:pPr>
            <a:endParaRPr lang="en-US" sz="1200" b="1" dirty="0">
              <a:latin typeface="Times New Roman" panose="02020603050405020304" pitchFamily="18" charset="0"/>
              <a:cs typeface="Times New Roman" panose="02020603050405020304" pitchFamily="18" charset="0"/>
            </a:endParaRPr>
          </a:p>
          <a:p>
            <a:pPr marL="174708" indent="-174708"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C</a:t>
            </a:r>
            <a:r>
              <a:rPr lang="en-US" b="1" dirty="0">
                <a:latin typeface="Times New Roman" panose="02020603050405020304" pitchFamily="18" charset="0"/>
                <a:cs typeface="Times New Roman" panose="02020603050405020304" pitchFamily="18" charset="0"/>
              </a:rPr>
              <a:t>hildcare Expenses: </a:t>
            </a:r>
            <a:r>
              <a:rPr lang="en-US" dirty="0">
                <a:latin typeface="Times New Roman" panose="02020603050405020304" pitchFamily="18" charset="0"/>
                <a:cs typeface="Times New Roman" panose="02020603050405020304" pitchFamily="18" charset="0"/>
              </a:rPr>
              <a:t>FEMA provides financial assistance under the ONA provision of the IHP to eligible individuals and households who have a disaster-caused increased financial burden for child care. FEMA will award a one-time payment for Child Care Assistance for the household’s increased financial burden for up to eight cumulative weeks of child care, plus any eligible expenses, or the maximum amount of assistance for Child Care Assistance identified by the state, territorial, or tribal government, whichever is less. FEMA may provide financial assistance to address increased disaster-caused child care expenses for eligible households with:</a:t>
            </a:r>
          </a:p>
          <a:p>
            <a:pPr marL="631908" lvl="1" indent="-174708"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Children aged 13 and under; and/or</a:t>
            </a:r>
          </a:p>
          <a:p>
            <a:pPr marL="631908" lvl="1" indent="-174708"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Children with a disability, as defined by Federal law, up to age 21, who need assistance with activities of daily living.</a:t>
            </a:r>
          </a:p>
          <a:p>
            <a:pPr marL="174625" algn="just"/>
            <a:r>
              <a:rPr lang="en-US" dirty="0">
                <a:latin typeface="Times New Roman" panose="02020603050405020304" pitchFamily="18" charset="0"/>
                <a:cs typeface="Times New Roman" panose="02020603050405020304" pitchFamily="18" charset="0"/>
              </a:rPr>
              <a:t>The respective state, territorial, or tribal government must establish the maximum amount of Child Care Assistance on a per-child or per-household basis as part of the annual ONA Administrative Option Selection process.</a:t>
            </a:r>
          </a:p>
          <a:p>
            <a:pPr marL="174708" indent="-174708" algn="just">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174708" indent="-174708"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Clean and Removal Assistance: </a:t>
            </a:r>
            <a:r>
              <a:rPr lang="en-US" dirty="0">
                <a:latin typeface="Times New Roman" panose="02020603050405020304" pitchFamily="18" charset="0"/>
                <a:cs typeface="Times New Roman" panose="02020603050405020304" pitchFamily="18" charset="0"/>
              </a:rPr>
              <a:t>FEMA may provide a limited amount of financial assistance to individuals and households with disaster-caused real property damage who do not qualify for Home Repair Assistance because the damage did not render the home uninhabitable. Clean and Removal Assistance (CRA) is intended to ensure contamination from floodwaters is addressed in a timely manner to prevent additional losses and potential health and safety concerns. Individual property owners will be responsible for performing or contracting for services to remove contaminants and disinfect surface areas of their homes that have been affected by floodwater. An affected state, territorial, or tribal government must submit a written request to FEMA to implement CRA. The GAR must submit a written request for CRA to the FCO. CRA may only be requested in disasters where “flood” is listed as an incident type. CRA must be approved by the RA prior to implementation. The eligibility period for CRA will correspond to the standard FEMA registration period of 60 days, but will not include extension periods unless specifically authorized by the RA.</a:t>
            </a:r>
          </a:p>
          <a:p>
            <a:pPr marL="174708" indent="-174708" algn="just">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174708" indent="-174708"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Critical Needs Assistance:</a:t>
            </a:r>
            <a:r>
              <a:rPr lang="en-US" dirty="0">
                <a:latin typeface="Times New Roman" panose="02020603050405020304" pitchFamily="18" charset="0"/>
                <a:cs typeface="Times New Roman" panose="02020603050405020304" pitchFamily="18" charset="0"/>
              </a:rPr>
              <a:t> FEMA may provide financial assistance under the ONA provision of the IHP to applicants who have immediate or critical needs because they are displaced from their primary dwelling. Immediate or critical needs are life-saving and life-sustaining items including, but not limited to: water, food, first aid, prescriptions, infant formula, diapers, consumable medical supplies, DME, personal hygiene items, and fuel for transportation. An affected state, territorial, or tribal government must submit a written request to FEMA to implement CNA. FEMA’s IA Division Director may authorize assistance when the majority of applicants from the declared area are or will be displaced from their primary residence for an extended period of time, generally 7 days or more. The affected state, territorial, or tribal government will have 14 days from the date of the declaration to submit the request for CNA. CNA will be approved for the initial 14-day period from the date of the Presidential declaration. When necessary based on applicant need, this period of assistance may be extended by the IA Division Director if requested by the affected state, territorial, or tribal government.</a:t>
            </a:r>
            <a:endParaRPr lang="en-US" b="1" dirty="0">
              <a:latin typeface="Times New Roman" panose="02020603050405020304" pitchFamily="18" charset="0"/>
              <a:cs typeface="Times New Roman" panose="02020603050405020304" pitchFamily="18" charset="0"/>
            </a:endParaRPr>
          </a:p>
          <a:p>
            <a:pPr marL="174708" indent="-174708" algn="just">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174708" indent="-174708"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Other Miscellaneous Items/Expenses: </a:t>
            </a:r>
            <a:r>
              <a:rPr lang="en-US" dirty="0">
                <a:latin typeface="Times New Roman" panose="02020603050405020304" pitchFamily="18" charset="0"/>
                <a:cs typeface="Times New Roman" panose="02020603050405020304" pitchFamily="18" charset="0"/>
              </a:rPr>
              <a:t>FEMA provides financial assistance under the ONA provision of the IHP to individuals and households with certain disaster-caused miscellaneous expenses. Eligible items must be purchased or rented after the incident to assist with the applicant’s disaster recovery, such as gaining access to the property or assisting with cleaning efforts. Items damaged by the disaster that were owned prior to the disaster will be considered under Personal Property Assistance. State, territorial, and tribal governments, in consultation with FEMA, have identified standard miscellaneous line items. However, the state, territorial, or tribal government may elect not to include all of these items as eligible for reimbursement:</a:t>
            </a:r>
          </a:p>
          <a:p>
            <a:pPr marL="631908" lvl="1" indent="-174708"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Carbon Monoxide Detector</a:t>
            </a:r>
          </a:p>
          <a:p>
            <a:pPr marL="631908" lvl="1" indent="-174708"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Chainsaw</a:t>
            </a:r>
          </a:p>
          <a:p>
            <a:pPr marL="631908" lvl="1" indent="-174708"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Dehumidifier</a:t>
            </a:r>
          </a:p>
          <a:p>
            <a:pPr marL="631908" lvl="1" indent="-174708"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Generator</a:t>
            </a:r>
          </a:p>
          <a:p>
            <a:pPr marL="631908" lvl="1" indent="-174708"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Humidifier</a:t>
            </a:r>
          </a:p>
          <a:p>
            <a:pPr marL="631908" lvl="1" indent="-174708"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Smoke Detector</a:t>
            </a:r>
          </a:p>
          <a:p>
            <a:pPr marL="631908" lvl="1" indent="-174708" algn="just">
              <a:buFont typeface="Courier New" panose="02070309020205020404" pitchFamily="49" charset="0"/>
              <a:buChar char="o"/>
            </a:pPr>
            <a:r>
              <a:rPr lang="en-US" dirty="0">
                <a:latin typeface="Times New Roman" panose="02020603050405020304" pitchFamily="18" charset="0"/>
                <a:cs typeface="Times New Roman" panose="02020603050405020304" pitchFamily="18" charset="0"/>
              </a:rPr>
              <a:t>Weather Radio</a:t>
            </a:r>
          </a:p>
          <a:p>
            <a:pPr marL="174625" algn="just"/>
            <a:r>
              <a:rPr lang="en-US" dirty="0">
                <a:latin typeface="Times New Roman" panose="02020603050405020304" pitchFamily="18" charset="0"/>
                <a:cs typeface="Times New Roman" panose="02020603050405020304" pitchFamily="18" charset="0"/>
              </a:rPr>
              <a:t>State, territorial, and tribal governments may request additional miscellaneous line items on the ONA Administrative Option Selection form, during any non-disaster time period or within 72 hours of a major disaster declaration.</a:t>
            </a:r>
          </a:p>
          <a:p>
            <a:pPr algn="just"/>
            <a:endParaRPr lang="en-US" sz="1200" b="1" dirty="0">
              <a:latin typeface="Times New Roman" panose="02020603050405020304" pitchFamily="18" charset="0"/>
              <a:cs typeface="Times New Roman" panose="02020603050405020304" pitchFamily="18" charset="0"/>
            </a:endParaRPr>
          </a:p>
          <a:p>
            <a:pPr algn="just"/>
            <a:r>
              <a:rPr lang="en-US" sz="1200" b="1" dirty="0">
                <a:latin typeface="Times New Roman" panose="02020603050405020304" pitchFamily="18" charset="0"/>
                <a:cs typeface="Times New Roman" panose="02020603050405020304" pitchFamily="18" charset="0"/>
              </a:rPr>
              <a:t>Disability Support</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may also be provided in the form of e</a:t>
            </a:r>
            <a:r>
              <a:rPr lang="en-US" sz="1200" dirty="0">
                <a:latin typeface="Times New Roman" panose="02020603050405020304" pitchFamily="18" charset="0"/>
                <a:cs typeface="Times New Roman" panose="02020603050405020304" pitchFamily="18" charset="0"/>
              </a:rPr>
              <a:t>quipment required to accommodate disabilities and access/functional needs.</a:t>
            </a:r>
          </a:p>
          <a:p>
            <a:pPr algn="just"/>
            <a:r>
              <a:rPr lang="en-US" sz="1200" dirty="0">
                <a:latin typeface="Times New Roman" panose="02020603050405020304" pitchFamily="18" charset="0"/>
                <a:cs typeface="Times New Roman" panose="02020603050405020304" pitchFamily="18" charset="0"/>
              </a:rPr>
              <a:t>	</a:t>
            </a:r>
          </a:p>
          <a:p>
            <a:pPr algn="just"/>
            <a:r>
              <a:rPr lang="en-US" sz="1200" dirty="0">
                <a:latin typeface="Times New Roman" panose="02020603050405020304" pitchFamily="18" charset="0"/>
                <a:cs typeface="Times New Roman" panose="02020603050405020304" pitchFamily="18" charset="0"/>
              </a:rPr>
              <a:t>Remind participants that benefits cannot be duplicated. If applicants have a current insurance policy that covers expenses, then those benefits cannot be duplicated by FEMA benefits.</a:t>
            </a:r>
          </a:p>
        </p:txBody>
      </p:sp>
      <p:sp>
        <p:nvSpPr>
          <p:cNvPr id="4" name="Slide Number Placeholder 3"/>
          <p:cNvSpPr>
            <a:spLocks noGrp="1"/>
          </p:cNvSpPr>
          <p:nvPr>
            <p:ph type="sldNum" sz="quarter" idx="10"/>
          </p:nvPr>
        </p:nvSpPr>
        <p:spPr>
          <a:xfrm>
            <a:off x="3734718" y="8555647"/>
            <a:ext cx="3037840" cy="466433"/>
          </a:xfrm>
        </p:spPr>
        <p:txBody>
          <a:bodyPr/>
          <a:lstStyle/>
          <a:p>
            <a:fld id="{C470667B-65A1-4377-B30D-89295FEF8385}" type="slidenum">
              <a:rPr lang="en-US" sz="1100" smtClean="0">
                <a:solidFill>
                  <a:prstClr val="black"/>
                </a:solidFill>
                <a:latin typeface="Times New Roman" panose="02020603050405020304" pitchFamily="18" charset="0"/>
                <a:cs typeface="Times New Roman" panose="02020603050405020304" pitchFamily="18" charset="0"/>
              </a:rPr>
              <a:pPr/>
              <a:t>6</a:t>
            </a:fld>
            <a:endParaRPr lang="en-US" sz="1100" dirty="0">
              <a:solidFill>
                <a:prstClr val="black"/>
              </a:solidFill>
              <a:latin typeface="Times New Roman" panose="02020603050405020304" pitchFamily="18" charset="0"/>
              <a:cs typeface="Times New Roman" panose="02020603050405020304" pitchFamily="18" charset="0"/>
            </a:endParaRPr>
          </a:p>
        </p:txBody>
      </p:sp>
      <p:sp>
        <p:nvSpPr>
          <p:cNvPr id="5" name="Header Placeholder 4">
            <a:extLst>
              <a:ext uri="{FF2B5EF4-FFF2-40B4-BE49-F238E27FC236}">
                <a16:creationId xmlns:a16="http://schemas.microsoft.com/office/drawing/2014/main" id="{D19C2995-61BB-4FF7-9350-AB054B4A9735}"/>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33595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C97A836-8181-469E-8084-D06E323762C0}" type="slidenum">
              <a:rPr lang="en-US" sz="1100" smtClean="0">
                <a:latin typeface="Times New Roman" panose="02020603050405020304" pitchFamily="18" charset="0"/>
                <a:cs typeface="Times New Roman" panose="02020603050405020304" pitchFamily="18" charset="0"/>
              </a:rPr>
              <a:t>7</a:t>
            </a:fld>
            <a:endParaRPr lang="en-US" sz="1100" dirty="0">
              <a:latin typeface="Times New Roman" panose="02020603050405020304" pitchFamily="18" charset="0"/>
              <a:cs typeface="Times New Roman" panose="02020603050405020304" pitchFamily="18" charset="0"/>
            </a:endParaRPr>
          </a:p>
        </p:txBody>
      </p:sp>
      <p:sp>
        <p:nvSpPr>
          <p:cNvPr id="5" name="Header Placeholder 4">
            <a:extLst>
              <a:ext uri="{FF2B5EF4-FFF2-40B4-BE49-F238E27FC236}">
                <a16:creationId xmlns:a16="http://schemas.microsoft.com/office/drawing/2014/main" id="{C62FCF38-66AD-4C08-BEF2-488C0CE0921F}"/>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028908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a:latin typeface="Times New Roman" panose="02020603050405020304" pitchFamily="18" charset="0"/>
                <a:cs typeface="Times New Roman" panose="02020603050405020304" pitchFamily="18" charset="0"/>
              </a:rPr>
              <a:t>Housing Assistance: </a:t>
            </a:r>
            <a:r>
              <a:rPr lang="en-US" sz="1200" b="0" dirty="0">
                <a:latin typeface="Times New Roman" panose="02020603050405020304" pitchFamily="18" charset="0"/>
                <a:cs typeface="Times New Roman" panose="02020603050405020304" pitchFamily="18" charset="0"/>
              </a:rPr>
              <a:t>If FEMA determines the residence was not destroyed by the disaster, the applicant may appeal by submitting supporting documentation from governing authorities giving notice of condemnation, substantial damage, or demolition.</a:t>
            </a:r>
          </a:p>
          <a:p>
            <a:pPr marL="628650" lvl="1" indent="-171450" algn="just">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FEMA will not automatically determine an applicant eligible for Replacement Assistance based on submitted documentation, because local authority determinations could be based on non-disaster-caused circumstances.</a:t>
            </a:r>
          </a:p>
          <a:p>
            <a:pPr marL="628650" lvl="1" indent="-171450" algn="just">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After receiving appeal documentation from the applicant, FEMA will review the request to determine if another inspection is necessary in order to verify if the residence was destroyed due to disaster-caused damage.</a:t>
            </a:r>
          </a:p>
          <a:p>
            <a:pPr algn="just"/>
            <a:endParaRPr lang="en-US" sz="1200" b="1" dirty="0">
              <a:latin typeface="Times New Roman" panose="02020603050405020304" pitchFamily="18" charset="0"/>
              <a:cs typeface="Times New Roman" panose="02020603050405020304" pitchFamily="18" charset="0"/>
            </a:endParaRPr>
          </a:p>
          <a:p>
            <a:pPr algn="just"/>
            <a:r>
              <a:rPr lang="en-US" sz="1200" b="1" dirty="0">
                <a:latin typeface="Times New Roman" panose="02020603050405020304" pitchFamily="18" charset="0"/>
                <a:cs typeface="Times New Roman" panose="02020603050405020304" pitchFamily="18" charset="0"/>
              </a:rPr>
              <a:t>SBA-dependent assistance </a:t>
            </a:r>
            <a:r>
              <a:rPr lang="en-US" sz="1200" b="0" dirty="0">
                <a:latin typeface="Times New Roman" panose="02020603050405020304" pitchFamily="18" charset="0"/>
                <a:cs typeface="Times New Roman" panose="02020603050405020304" pitchFamily="18" charset="0"/>
              </a:rPr>
              <a:t>incudes Personal Property assistance, Transportation assistance, Moving and Storage assistance, and a Group Flood Insurance Policy certificate. Applicants, who were originally referred to the SBA and either did not qualify for a SBA loan or who were approved for a partial loan that was insufficient to meet their disaster expenses or serious needs, may be referred back to FEMA to determine if they are eligible for these types of ONA.</a:t>
            </a:r>
          </a:p>
          <a:p>
            <a:pPr algn="just"/>
            <a:endParaRPr lang="en-US" sz="1200" b="0" dirty="0">
              <a:latin typeface="Times New Roman" panose="02020603050405020304" pitchFamily="18" charset="0"/>
              <a:cs typeface="Times New Roman" panose="02020603050405020304" pitchFamily="18" charset="0"/>
            </a:endParaRPr>
          </a:p>
          <a:p>
            <a:pPr marL="628650" lvl="1" indent="-171450"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Personal Property: </a:t>
            </a:r>
            <a:r>
              <a:rPr lang="en-US" sz="1200" b="0" dirty="0">
                <a:latin typeface="Times New Roman" panose="02020603050405020304" pitchFamily="18" charset="0"/>
                <a:cs typeface="Times New Roman" panose="02020603050405020304" pitchFamily="18" charset="0"/>
              </a:rPr>
              <a:t>Personal property is divided into four categories: Appliances, Clothing, Room, and Essential tools. Eligibility for these items is typically determined during inspection. To be eligible for Personal Property assistance applicants must have the failed income test, been denied an SBA loan, or received a limited SBA loan that is insufficient to cover their essential personal property needs.</a:t>
            </a:r>
          </a:p>
          <a:p>
            <a:pPr algn="just"/>
            <a:endParaRPr lang="en-US" sz="1200" b="0" dirty="0">
              <a:latin typeface="Times New Roman" panose="02020603050405020304" pitchFamily="18" charset="0"/>
              <a:cs typeface="Times New Roman" panose="02020603050405020304" pitchFamily="18" charset="0"/>
            </a:endParaRPr>
          </a:p>
          <a:p>
            <a:pPr marL="685800" lvl="1" indent="-228600"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Clothing: </a:t>
            </a:r>
            <a:r>
              <a:rPr lang="en-US" sz="1200" b="0" dirty="0">
                <a:latin typeface="Times New Roman" panose="02020603050405020304" pitchFamily="18" charset="0"/>
                <a:cs typeface="Times New Roman" panose="02020603050405020304" pitchFamily="18" charset="0"/>
              </a:rPr>
              <a:t>FEMA identifies an essential need for clothing when the existing clothing has been destroyed, is physically gone (e.g., blown away), or is contaminated by chemicals or sewer backup as a result of a disaster. Clothing that is saturated by wind-driven rain, seepage, or flood waters is expected to be cleaned. This assistance is based on the number of household members who require clothing as recorded at the time of the FEMA inspection. It is awarded as a lump sum with a quantity limit of one per each household member recorded. Stored clothing is generally not eligible for assistance.</a:t>
            </a:r>
          </a:p>
          <a:p>
            <a:pPr algn="just"/>
            <a:endParaRPr lang="en-US" sz="1200" b="0" dirty="0">
              <a:latin typeface="Times New Roman" panose="02020603050405020304" pitchFamily="18" charset="0"/>
              <a:cs typeface="Times New Roman" panose="02020603050405020304" pitchFamily="18" charset="0"/>
            </a:endParaRPr>
          </a:p>
          <a:p>
            <a:pPr marL="628650" lvl="1" indent="-171450"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Appliances: </a:t>
            </a:r>
            <a:r>
              <a:rPr lang="en-US" sz="1200" b="0" dirty="0">
                <a:latin typeface="Times New Roman" panose="02020603050405020304" pitchFamily="18" charset="0"/>
                <a:cs typeface="Times New Roman" panose="02020603050405020304" pitchFamily="18" charset="0"/>
              </a:rPr>
              <a:t>ONA Personal Property Assistance for appliances is intended to cover common appliances that applicants need to for their home to function normally. Applicants may receive assistance for two appliances that serve a similar purpose or function (e.g., a range and a microwave). In addition, several line items included in the Appliance listings are not typically considered appliances. Specific furniture items are listed as appliances in order to record these items separately from room furnishings or add items that are not included in any room awards.</a:t>
            </a:r>
          </a:p>
          <a:p>
            <a:pPr algn="just"/>
            <a:endParaRPr lang="en-US" sz="1200" b="0" dirty="0">
              <a:latin typeface="Times New Roman" panose="02020603050405020304" pitchFamily="18" charset="0"/>
              <a:cs typeface="Times New Roman" panose="02020603050405020304" pitchFamily="18" charset="0"/>
            </a:endParaRPr>
          </a:p>
          <a:p>
            <a:pPr marL="628650" lvl="1" indent="-171450"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Room Furnishings: </a:t>
            </a:r>
            <a:r>
              <a:rPr lang="en-US" sz="1200" b="0" dirty="0">
                <a:latin typeface="Times New Roman" panose="02020603050405020304" pitchFamily="18" charset="0"/>
                <a:cs typeface="Times New Roman" panose="02020603050405020304" pitchFamily="18" charset="0"/>
              </a:rPr>
              <a:t>This assistance is based on the level of damage to furnishings within specific rooms of the residence as recorded during the FEMA inspection. The 4 types of eligible rooms under ONA are kitchen, living room, bathroom, and bedrooms. Rooms include standard household items and furnishings in each room such as beds, towels, sheets, kitchen items, etc. There is a limit of one (1) each for the kitchen, living room and bathroom. The bedroom limit is based on the number of occupied bedrooms identified in the inspection report.</a:t>
            </a:r>
          </a:p>
          <a:p>
            <a:pPr algn="just"/>
            <a:endParaRPr lang="en-US" sz="1200" b="0" dirty="0">
              <a:latin typeface="Times New Roman" panose="02020603050405020304" pitchFamily="18" charset="0"/>
              <a:cs typeface="Times New Roman" panose="02020603050405020304" pitchFamily="18" charset="0"/>
            </a:endParaRPr>
          </a:p>
          <a:p>
            <a:pPr marL="628650" lvl="1" indent="-171450"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Essential Tools: </a:t>
            </a:r>
            <a:r>
              <a:rPr lang="en-US" sz="1200" b="0" dirty="0">
                <a:latin typeface="Times New Roman" panose="02020603050405020304" pitchFamily="18" charset="0"/>
                <a:cs typeface="Times New Roman" panose="02020603050405020304" pitchFamily="18" charset="0"/>
              </a:rPr>
              <a:t>Essential Tools consist of tools and equipment required by an employer as a condition of employment or items required as a condition of an applicant’s or dependent household member’s education. This includes tools and equipment required for a specific trade or profession. The inspector will not record damage to essential tools required for self-employment.</a:t>
            </a:r>
          </a:p>
          <a:p>
            <a:pPr algn="just"/>
            <a:endParaRPr lang="en-US" sz="1200" b="0" dirty="0">
              <a:latin typeface="Times New Roman" panose="02020603050405020304" pitchFamily="18" charset="0"/>
              <a:cs typeface="Times New Roman" panose="02020603050405020304" pitchFamily="18" charset="0"/>
            </a:endParaRPr>
          </a:p>
          <a:p>
            <a:pPr marL="628650" lvl="1" indent="-171450"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Moving and Storage Expenses: </a:t>
            </a:r>
            <a:r>
              <a:rPr lang="en-US" sz="1200" b="0" dirty="0">
                <a:latin typeface="Times New Roman" panose="02020603050405020304" pitchFamily="18" charset="0"/>
                <a:cs typeface="Times New Roman" panose="02020603050405020304" pitchFamily="18" charset="0"/>
              </a:rPr>
              <a:t>Moving and Storage assistance is to help owners and renters with expenses to move and store essential personal property, to prevent further disaster-caused damage, and return or move the property to their primary residence.</a:t>
            </a:r>
          </a:p>
          <a:p>
            <a:pPr algn="just"/>
            <a:endParaRPr lang="en-US" sz="1200" b="0" dirty="0">
              <a:latin typeface="Times New Roman" panose="02020603050405020304" pitchFamily="18" charset="0"/>
              <a:cs typeface="Times New Roman" panose="02020603050405020304" pitchFamily="18" charset="0"/>
            </a:endParaRPr>
          </a:p>
          <a:p>
            <a:pPr marL="628650" lvl="1" indent="-171450"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Transportation: </a:t>
            </a:r>
            <a:r>
              <a:rPr lang="en-US" sz="1200" b="0" dirty="0">
                <a:latin typeface="Times New Roman" panose="02020603050405020304" pitchFamily="18" charset="0"/>
                <a:cs typeface="Times New Roman" panose="02020603050405020304" pitchFamily="18" charset="0"/>
              </a:rPr>
              <a:t>Transportation expenses are identified by an on-site inspection or through a mechanic’s statement. Transportation awards may not exceed the amount set by the state. In the disaster set-up process for vehicles listed as “Repairable”, if the repair limit is set at a dollar amount “up to” the replacement amount, then assistance over the repair limit is possible if all other verifications are met. However, no assistance is should be awarded over the replacement limit. If the repair limit does not state “up to” the replacement limit, then assistance should not be provided over the given repair limit. Eligible vehicles include but may not be limited to vans, trucks, Sport Utility Vehicles (SUVs), and cars. Disaster specific circumstances may require the addition of other modes of transportation. Examples of other modes of transportation include boats, motorcycles, golf carts, or other non-standard modes of primary transportation. The cost of obtaining a repair estimate is also an eligible expense.</a:t>
            </a:r>
          </a:p>
          <a:p>
            <a:pPr algn="just"/>
            <a:endParaRPr lang="en-US" sz="1200" b="0" dirty="0">
              <a:latin typeface="Times New Roman" panose="02020603050405020304" pitchFamily="18" charset="0"/>
              <a:cs typeface="Times New Roman" panose="02020603050405020304" pitchFamily="18" charset="0"/>
            </a:endParaRPr>
          </a:p>
          <a:p>
            <a:pPr algn="just"/>
            <a:r>
              <a:rPr lang="en-US" sz="1200" b="1" dirty="0">
                <a:latin typeface="Times New Roman" panose="02020603050405020304" pitchFamily="18" charset="0"/>
                <a:cs typeface="Times New Roman" panose="02020603050405020304" pitchFamily="18" charset="0"/>
              </a:rPr>
              <a:t>Non-SBA-dependent assistance </a:t>
            </a:r>
            <a:r>
              <a:rPr lang="en-US" sz="1200" b="0" dirty="0">
                <a:latin typeface="Times New Roman" panose="02020603050405020304" pitchFamily="18" charset="0"/>
                <a:cs typeface="Times New Roman" panose="02020603050405020304" pitchFamily="18" charset="0"/>
              </a:rPr>
              <a:t>includes Medical, Dental, Funeral, Child Care, and Miscellaneous/Other Expenses. FEMA does not require applicants to apply for a SBA loan, no matter their income, before being considered for these types of ONA.</a:t>
            </a:r>
          </a:p>
          <a:p>
            <a:pPr algn="just"/>
            <a:endParaRPr lang="en-US" sz="1200" b="0" dirty="0">
              <a:latin typeface="Times New Roman" panose="02020603050405020304" pitchFamily="18" charset="0"/>
              <a:cs typeface="Times New Roman" panose="02020603050405020304" pitchFamily="18" charset="0"/>
            </a:endParaRPr>
          </a:p>
          <a:p>
            <a:pPr marL="628650" lvl="1" indent="-171450"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Medical and Dental: </a:t>
            </a:r>
            <a:r>
              <a:rPr lang="en-US" sz="1200" b="0" dirty="0">
                <a:latin typeface="Times New Roman" panose="02020603050405020304" pitchFamily="18" charset="0"/>
                <a:cs typeface="Times New Roman" panose="02020603050405020304" pitchFamily="18" charset="0"/>
              </a:rPr>
              <a:t>Uninsured Medical and Dental expenses that are disaster-caused may be eligible for assistance. Eligible expenses include but may not be limited to the treatment of an injury or illness, hospitalization, ambulance services, replacement or purchase of prescribed medication, and the replacement, repair or purchase of new medical or dental equipment. Assistance for these categories is addressed only through submitted documentation.</a:t>
            </a:r>
          </a:p>
          <a:p>
            <a:pPr algn="just"/>
            <a:endParaRPr lang="en-US" sz="1200" b="0" dirty="0">
              <a:latin typeface="Times New Roman" panose="02020603050405020304" pitchFamily="18" charset="0"/>
              <a:cs typeface="Times New Roman" panose="02020603050405020304" pitchFamily="18" charset="0"/>
            </a:endParaRPr>
          </a:p>
          <a:p>
            <a:pPr marL="628650" lvl="1" indent="-171450" algn="just">
              <a:buFont typeface="Arial" panose="020B0604020202020204" pitchFamily="34" charset="0"/>
              <a:buChar char="•"/>
            </a:pPr>
            <a:r>
              <a:rPr lang="en-US" sz="1200" b="1" dirty="0">
                <a:latin typeface="Times New Roman" panose="02020603050405020304" pitchFamily="18" charset="0"/>
                <a:cs typeface="Times New Roman" panose="02020603050405020304" pitchFamily="18" charset="0"/>
              </a:rPr>
              <a:t>Other Miscellaneous Items: </a:t>
            </a:r>
            <a:r>
              <a:rPr lang="en-US" sz="1200" b="0" dirty="0">
                <a:latin typeface="Times New Roman" panose="02020603050405020304" pitchFamily="18" charset="0"/>
                <a:cs typeface="Times New Roman" panose="02020603050405020304" pitchFamily="18" charset="0"/>
              </a:rPr>
              <a:t>Miscellaneous/Other items that are needed as a result of the disaster to assist with the applicant’s recovery may be eligible for reimbursement if they are purchased, rented or leased. Assistance will be awarded based upon either an on-site inspection verification or submitted documentation. Inspections are not a requirement.</a:t>
            </a:r>
          </a:p>
          <a:p>
            <a:pPr marL="0" lvl="0" indent="0" algn="just">
              <a:buFont typeface="Arial" panose="020B0604020202020204" pitchFamily="34" charset="0"/>
              <a:buNone/>
            </a:pPr>
            <a:endParaRPr lang="en-US" sz="1200" b="0" dirty="0">
              <a:latin typeface="Times New Roman" panose="02020603050405020304" pitchFamily="18" charset="0"/>
              <a:cs typeface="Times New Roman" panose="02020603050405020304" pitchFamily="18" charset="0"/>
            </a:endParaRPr>
          </a:p>
          <a:p>
            <a:pPr marL="0" lvl="0" indent="0" algn="just">
              <a:buFont typeface="Arial" panose="020B0604020202020204" pitchFamily="34" charset="0"/>
              <a:buNone/>
            </a:pPr>
            <a:r>
              <a:rPr lang="en-US" sz="1200" b="1" dirty="0">
                <a:latin typeface="Times New Roman" panose="02020603050405020304" pitchFamily="18" charset="0"/>
                <a:cs typeface="Times New Roman" panose="02020603050405020304" pitchFamily="18" charset="0"/>
              </a:rPr>
              <a:t>Recovery of Program Funds (recoupment): </a:t>
            </a:r>
            <a:r>
              <a:rPr lang="en-US" sz="1200" b="0" dirty="0">
                <a:latin typeface="Times New Roman" panose="02020603050405020304" pitchFamily="18" charset="0"/>
                <a:cs typeface="Times New Roman" panose="02020603050405020304" pitchFamily="18" charset="0"/>
              </a:rPr>
              <a:t>Federal agencies are required to take action to identify and recover improper payments, whether made in error or obtained by fraud, per the following Federal laws: Debt Collection Improvement Act of 1996 (DCIA); Improper Payments and Information Act of 2002 (IPIA); Improper Payments Elimination and Recovery Act of 2010 (IPERA); and Improper Payments Elimination and Recovery Improvement Act of 2012 (IPERIA). In addition, the applicant must agree to return funds to FEMA when the assistance provided by FEMA duplicates assistance from another source, was provided in error, was spent on expenses inappropriately, or was obtained through fraudulent means. After every disaster, FEMA is required to review disaster assistance payments to ensure taxpayer dollars were properly spent. Those reviews often show a small percentage of specific cases where disaster assistance was given to applicants who were not eligible for some or all of the money they received. FEMA collects these overpayments through a process called “recoupment.” FEMA employs a deliberative process to identify and verify payments that must be recouped and established as debts. This process involves multiple levels of FEMA staff and management review and validation before a debt is established. When FEMA determines assistance was given to applicants who were not eligible for some or all of the money received, FEMA IA program staff notifies the applicant in writing of their potential debt and their right to appeal the decision. After the applicant exhausts their appeal rights or the period to appeal the debt expires, a debt is officially established. The FEMA Finance Center (FFC) will send a letter to the applicant to provide information on repayment options. </a:t>
            </a:r>
            <a:r>
              <a:rPr lang="en-US" sz="1200" b="0" i="0" u="none" strike="noStrike" kern="1200" baseline="0" dirty="0">
                <a:solidFill>
                  <a:schemeClr val="tx1"/>
                </a:solidFill>
                <a:latin typeface="+mn-lt"/>
                <a:ea typeface="+mn-ea"/>
                <a:cs typeface="+mn-cs"/>
              </a:rPr>
              <a:t>FEMA considers expenses associated with the time and resources required to prepare and follow up on a potential debt to determine if the costs of recovering the potential debt will exceed the amount owed. FEMA will not initiate recoupment activity for any potential debt valued less than $250.00 unless a significant enforcement principle is at stake. </a:t>
            </a:r>
          </a:p>
          <a:p>
            <a:pPr marL="628650" lvl="1" indent="-171450" algn="just">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Multiple FEMA managers are required to review each case and concur on the type and amount of assistance that must be returned. FEMA managers also review the case to ensure all appropriate steps to resolve the issue were taken. When FEMA managers determine the assistance must be returned, a written notice is sent to the applicant notifying them of their potential debt, the reason the applicant is not eligible for the assistance provided, and information regarding how they may appeal and/or request an oral hearing.</a:t>
            </a:r>
          </a:p>
          <a:p>
            <a:pPr marL="1085850" lvl="2" indent="-171450" algn="just">
              <a:buFont typeface="Courier New" panose="02070309020205020404" pitchFamily="49" charset="0"/>
              <a:buChar char="o"/>
            </a:pPr>
            <a:r>
              <a:rPr lang="en-US" sz="1200" b="0" dirty="0">
                <a:latin typeface="Times New Roman" panose="02020603050405020304" pitchFamily="18" charset="0"/>
                <a:cs typeface="Times New Roman" panose="02020603050405020304" pitchFamily="18" charset="0"/>
              </a:rPr>
              <a:t>Applicants may request an oral hearing as part of their written appeal. FEMA will only grant oral hearings in limited cases, when there is an issue of identity theft, credibility, or truthfulness, and the case cannot be decided solely on the review of documents. The Alternate Dispute Resolution Division within FEMA’s Office of Chief Counsel conducts the hearing. If the Oral Hearing Officer decides not to grant an oral hearing, that decision is final and cannot be appealed. The Oral Hearing Officer reviews all of the information regarding the case before the hearing. If the case was previously investigated for potential fraud, the Oral Hearing Officer’s review will include reports and information gathered during the investigation. During oral hearings, applicants are permitted to present information and witness statements to support their claim(s), and FEMA staff represent the Agency’s position. If a potential fraud investigation is conducted, a representative from the Fraud Investigation and Prevention Branch will present information about the investigation and report during the oral hearing. Oral hearing decisions are considered final agency determinations that cannot be appealed, and a decision letter drafted by the Oral Hearing Officer is mailed to the applicant.</a:t>
            </a:r>
          </a:p>
          <a:p>
            <a:pPr marL="628650" lvl="1" indent="-171450" algn="just">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If an applicant does not appeal the decision or their appeal is not granted, the debt becomes final and is forwarded to the FFC to continue debt collection activities.</a:t>
            </a:r>
          </a:p>
          <a:p>
            <a:pPr marL="628650" lvl="1" indent="-171450" algn="just">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Once a debt has been established, applicants may work with the FFC to make payment arrangements. In limited circumstances, the FFC may suspend or terminate debt collection.</a:t>
            </a:r>
          </a:p>
          <a:p>
            <a:pPr marL="628650" lvl="1" indent="-171450" algn="just">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If the applicant has not repaid the debt or has entered into a repayment plan within 120 days of FFC's letter, FEMA refers the debt to Treasury for collection. Significant additional costs will be incurred as a result of referral to Treasury.</a:t>
            </a:r>
          </a:p>
          <a:p>
            <a:pPr marL="628650" lvl="1" indent="-171450" algn="just">
              <a:buFont typeface="Arial" panose="020B0604020202020204" pitchFamily="34" charset="0"/>
              <a:buChar char="•"/>
            </a:pPr>
            <a:endParaRPr lang="en-US" sz="1200" b="0" dirty="0">
              <a:latin typeface="Times New Roman" panose="02020603050405020304" pitchFamily="18" charset="0"/>
              <a:cs typeface="Times New Roman" panose="02020603050405020304" pitchFamily="18" charset="0"/>
            </a:endParaRPr>
          </a:p>
          <a:p>
            <a:pPr marL="0" indent="0" algn="just">
              <a:buFont typeface="+mj-lt"/>
              <a:buNone/>
              <a:defRPr/>
            </a:pPr>
            <a:endParaRPr lang="en-US" sz="1200" b="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3757578" y="8677567"/>
            <a:ext cx="3037840" cy="466433"/>
          </a:xfrm>
        </p:spPr>
        <p:txBody>
          <a:bodyPr/>
          <a:lstStyle/>
          <a:p>
            <a:fld id="{2C7ABAE5-2AEA-491D-A297-9F6244356F1B}" type="slidenum">
              <a:rPr lang="en-US" sz="1100" smtClean="0">
                <a:solidFill>
                  <a:prstClr val="black"/>
                </a:solidFill>
                <a:latin typeface="Times New Roman" panose="02020603050405020304" pitchFamily="18" charset="0"/>
                <a:cs typeface="Times New Roman" panose="02020603050405020304" pitchFamily="18" charset="0"/>
              </a:rPr>
              <a:pPr/>
              <a:t>8</a:t>
            </a:fld>
            <a:endParaRPr lang="en-US" sz="1100" dirty="0">
              <a:solidFill>
                <a:prstClr val="black"/>
              </a:solidFill>
              <a:latin typeface="Times New Roman" panose="02020603050405020304" pitchFamily="18" charset="0"/>
              <a:cs typeface="Times New Roman" panose="02020603050405020304" pitchFamily="18" charset="0"/>
            </a:endParaRPr>
          </a:p>
        </p:txBody>
      </p:sp>
      <p:sp>
        <p:nvSpPr>
          <p:cNvPr id="5" name="Header Placeholder 4">
            <a:extLst>
              <a:ext uri="{FF2B5EF4-FFF2-40B4-BE49-F238E27FC236}">
                <a16:creationId xmlns:a16="http://schemas.microsoft.com/office/drawing/2014/main" id="{5420524A-EF7C-47E5-8C71-486ED05236EB}"/>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2990178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b="1" dirty="0">
                <a:latin typeface="Times New Roman" panose="02020603050405020304" pitchFamily="18" charset="0"/>
                <a:cs typeface="Times New Roman" panose="02020603050405020304" pitchFamily="18" charset="0"/>
              </a:rPr>
              <a:t>Appeal of Direct Housing Unit Rent: </a:t>
            </a:r>
            <a:r>
              <a:rPr lang="en-US" sz="1200" b="0" dirty="0">
                <a:latin typeface="Times New Roman" panose="02020603050405020304" pitchFamily="18" charset="0"/>
                <a:cs typeface="Times New Roman" panose="02020603050405020304" pitchFamily="18" charset="0"/>
              </a:rPr>
              <a:t>If the primary occupant is unable to pay the amount of rent established by FEMA, they may appeal FEMA’s rent determination within 60 days of receiving FEMA’s notice of the requirement to pay monthly rent. Appeals must include documentation demonstrating the applicant does not have the financial ability to pay the established rent. Specifically, FEMA requires both of the following information:</a:t>
            </a:r>
          </a:p>
          <a:p>
            <a:pPr marL="628650" lvl="1" indent="-171450" algn="just">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Pre-disaster versus post-disaster monthly gross income of all household occupants age 18 or older; and</a:t>
            </a:r>
          </a:p>
          <a:p>
            <a:pPr marL="628650" lvl="1" indent="-171450" algn="just">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Pre-disaster versus post-disaster monthly housing costs, such as mortgage payments on the pre-disaster residence while it is being repaired.</a:t>
            </a:r>
          </a:p>
          <a:p>
            <a:pPr marL="0" lvl="0" indent="0" algn="just">
              <a:buFont typeface="Arial" panose="020B0604020202020204" pitchFamily="34" charset="0"/>
              <a:buNone/>
            </a:pPr>
            <a:r>
              <a:rPr lang="en-US" sz="1200" b="0" dirty="0">
                <a:latin typeface="Times New Roman" panose="02020603050405020304" pitchFamily="18" charset="0"/>
                <a:cs typeface="Times New Roman" panose="02020603050405020304" pitchFamily="18" charset="0"/>
              </a:rPr>
              <a:t>FEMA may adjust the amount of rent using the following criteria:</a:t>
            </a:r>
          </a:p>
          <a:p>
            <a:pPr marL="628650" lvl="1" indent="-171450" algn="just">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If the total monthly adjusted gross income amount of all occupants 18 years of age and older remained the same subsequent to the disaster, FEMA will consider the primary occupant capable of paying the same monthly amount for housing costs paid before the disaster or 30% of their household income, whichever is greater, but not to exceed the FMR.</a:t>
            </a:r>
          </a:p>
          <a:p>
            <a:pPr marL="628650" lvl="1" indent="-171450" algn="just">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If the total monthly gross adjusted income amount of all occupants 18 years of age and older increased or decreased as a result of the disaster, FEMA will consider the primary occupant capable of paying a monthly amount for housing costs equal to 30% of their household income or the FMR, whichever is greater, but not to exceed the FMR.</a:t>
            </a:r>
          </a:p>
          <a:p>
            <a:pPr marL="628650" lvl="1" indent="-171450" algn="just">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FEMA will subtract post-disaster monthly housing costs from the amount FEMA considers the primary occupant is capable of paying for housing costs to determine the FEMA adjusted rent amount to be charged, up to the applicable FMR. Housing costs may include rent and/or mortgage payments (including principal, interest, and real estate taxes) on the pre-disaster primary residence, real property insurance, and utility costs (not to include cable television, internet, and telephone service).</a:t>
            </a:r>
          </a:p>
          <a:p>
            <a:pPr marL="628650" lvl="1" indent="-171450" algn="just">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FEMA will not charge any primary occupant more than the FMR for monthly rent.</a:t>
            </a:r>
          </a:p>
          <a:p>
            <a:pPr marL="628650" lvl="1" indent="-171450" algn="just">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FEMA will not charge any primary occupant less than the FEMA minimum monthly rent amount of $50.</a:t>
            </a:r>
          </a:p>
          <a:p>
            <a:pPr marL="0" lvl="0" indent="0" algn="just">
              <a:buFont typeface="Arial" panose="020B0604020202020204" pitchFamily="34" charset="0"/>
              <a:buNone/>
            </a:pPr>
            <a:r>
              <a:rPr lang="en-US" sz="1200" b="0" dirty="0">
                <a:latin typeface="Times New Roman" panose="02020603050405020304" pitchFamily="18" charset="0"/>
                <a:cs typeface="Times New Roman" panose="02020603050405020304" pitchFamily="18" charset="0"/>
              </a:rPr>
              <a:t>Rent for a THU will continue to accrue each month while FEMA is considering the appeal, which may take up to 90 days.</a:t>
            </a:r>
          </a:p>
          <a:p>
            <a:pPr marL="628650" lvl="1" indent="-171450" algn="just">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If the appeal is denied, the primary occupant must pay the originally established rent in total within 30 days of the date of the appeal decision, including any rent not paid while FEMA was considering the appeal; or</a:t>
            </a:r>
          </a:p>
          <a:p>
            <a:pPr marL="628650" lvl="1" indent="-171450" algn="just">
              <a:buFont typeface="Arial" panose="020B0604020202020204" pitchFamily="34" charset="0"/>
              <a:buChar char="•"/>
            </a:pPr>
            <a:r>
              <a:rPr lang="en-US" sz="1200" b="0" dirty="0">
                <a:latin typeface="Times New Roman" panose="02020603050405020304" pitchFamily="18" charset="0"/>
                <a:cs typeface="Times New Roman" panose="02020603050405020304" pitchFamily="18" charset="0"/>
              </a:rPr>
              <a:t>If the appeal is granted, the primary occupant must pay the adjusted rent in total within 30 days of the date of the appeal decision:</a:t>
            </a:r>
          </a:p>
          <a:p>
            <a:pPr marL="1085850" lvl="2" indent="-171450" algn="just">
              <a:buFont typeface="Courier New" panose="02070309020205020404" pitchFamily="49" charset="0"/>
              <a:buChar char="o"/>
            </a:pPr>
            <a:r>
              <a:rPr lang="en-US" sz="1200" b="0" dirty="0">
                <a:latin typeface="Times New Roman" panose="02020603050405020304" pitchFamily="18" charset="0"/>
                <a:cs typeface="Times New Roman" panose="02020603050405020304" pitchFamily="18" charset="0"/>
              </a:rPr>
              <a:t>If the primary occupant paid the originally established rent amount while FEMA considered the appeal, FEMA will reimburse any overpayment based upon the amount of the adjusted rent.</a:t>
            </a:r>
          </a:p>
          <a:p>
            <a:pPr algn="just"/>
            <a:r>
              <a:rPr lang="en-US" sz="1200" b="1" dirty="0">
                <a:latin typeface="Times New Roman" panose="02020603050405020304" pitchFamily="18" charset="0"/>
                <a:cs typeface="Times New Roman" panose="02020603050405020304" pitchFamily="18" charset="0"/>
              </a:rPr>
              <a:t>DH Appeal Rights: </a:t>
            </a:r>
            <a:r>
              <a:rPr lang="en-US" sz="1200" b="0" dirty="0">
                <a:latin typeface="Times New Roman" panose="02020603050405020304" pitchFamily="18" charset="0"/>
                <a:cs typeface="Times New Roman" panose="02020603050405020304" pitchFamily="18" charset="0"/>
              </a:rPr>
              <a:t>If the occupant fails to remedy the violation as outlined in the 15-day notice or commits a Major Violation, FEMA will issue the primary occupant a Notice of Revocation (NOR) explaining the reason(s) for terminating Direct Temporary Housing Assistance, instructions for submitting an appeal, and that assistance is terminated as of the date of the letter. Occupants can appeal the termination decision within 60 days after receiving the NOR. However, filing an appeal does not relieve the occupant of the responsibility to vacate the THU by the deadline established in the NOR. Also, the occupant cannot appeal an NOR received due to the end of the period of assistance. Primary occupants may appeal FEMA’s decision to terminate assistance; however, the penalty fee may not be appealed. If FEMA accepts the appeal, overturns the termination, and reinstates Direct Temporary Housing Assistance, the occupant will not be required to pay a penalty fee. FEMA will refund the applicant any penalty fees the applicant paid during the appeal period.</a:t>
            </a:r>
          </a:p>
          <a:p>
            <a:pPr algn="just"/>
            <a:r>
              <a:rPr lang="en-US" sz="1200" b="1" dirty="0">
                <a:latin typeface="Times New Roman" panose="02020603050405020304" pitchFamily="18" charset="0"/>
                <a:cs typeface="Times New Roman" panose="02020603050405020304" pitchFamily="18" charset="0"/>
              </a:rPr>
              <a:t>Determining the Price of the Unit: MHU:</a:t>
            </a:r>
            <a:r>
              <a:rPr lang="en-US" sz="1200" b="0" dirty="0">
                <a:latin typeface="Times New Roman" panose="02020603050405020304" pitchFamily="18" charset="0"/>
                <a:cs typeface="Times New Roman" panose="02020603050405020304" pitchFamily="18" charset="0"/>
              </a:rPr>
              <a:t> FEMA will offer to sell the MHU to the primary occupant at the Adjusted Fair Market Value (AFMV), which is the fair market value minus a standard deduction of FEMA’s average deactivation cost.</a:t>
            </a:r>
          </a:p>
          <a:p>
            <a:pPr algn="just"/>
            <a:r>
              <a:rPr lang="en-US" sz="1200" b="1" dirty="0">
                <a:latin typeface="Times New Roman" panose="02020603050405020304" pitchFamily="18" charset="0"/>
                <a:cs typeface="Times New Roman" panose="02020603050405020304" pitchFamily="18" charset="0"/>
              </a:rPr>
              <a:t>RV:</a:t>
            </a:r>
            <a:r>
              <a:rPr lang="en-US" sz="1200" b="0" dirty="0">
                <a:latin typeface="Times New Roman" panose="02020603050405020304" pitchFamily="18" charset="0"/>
                <a:cs typeface="Times New Roman" panose="02020603050405020304" pitchFamily="18" charset="0"/>
              </a:rPr>
              <a:t> FEMA will determine the Fair Market Value (FMV) of the RV using the National Automobile Dealers Association (NADA) pricing guide and subtract FEMA’s average deactivation cost to determine the AFMV. FEMA may lower the sales price based upon the occupant’s financial ability but will not reduce the sales price to less than 25% of the AFMV.107 If the occupant feels they cannot afford to purchase the unit at the AFMV, the occupant may appeal FEMA’s determination and petition for a reduced sales price.</a:t>
            </a:r>
          </a:p>
        </p:txBody>
      </p:sp>
      <p:sp>
        <p:nvSpPr>
          <p:cNvPr id="4" name="Slide Number Placeholder 3"/>
          <p:cNvSpPr>
            <a:spLocks noGrp="1"/>
          </p:cNvSpPr>
          <p:nvPr>
            <p:ph type="sldNum" sz="quarter" idx="10"/>
          </p:nvPr>
        </p:nvSpPr>
        <p:spPr>
          <a:xfrm>
            <a:off x="3757578" y="8677567"/>
            <a:ext cx="3037840" cy="466433"/>
          </a:xfrm>
        </p:spPr>
        <p:txBody>
          <a:bodyPr/>
          <a:lstStyle/>
          <a:p>
            <a:fld id="{2C7ABAE5-2AEA-491D-A297-9F6244356F1B}" type="slidenum">
              <a:rPr lang="en-US" sz="1100" smtClean="0">
                <a:solidFill>
                  <a:prstClr val="black"/>
                </a:solidFill>
                <a:latin typeface="Times New Roman" panose="02020603050405020304" pitchFamily="18" charset="0"/>
                <a:cs typeface="Times New Roman" panose="02020603050405020304" pitchFamily="18" charset="0"/>
              </a:rPr>
              <a:pPr/>
              <a:t>9</a:t>
            </a:fld>
            <a:endParaRPr lang="en-US" sz="1100" dirty="0">
              <a:solidFill>
                <a:prstClr val="black"/>
              </a:solidFill>
              <a:latin typeface="Times New Roman" panose="02020603050405020304" pitchFamily="18" charset="0"/>
              <a:cs typeface="Times New Roman" panose="02020603050405020304" pitchFamily="18" charset="0"/>
            </a:endParaRPr>
          </a:p>
        </p:txBody>
      </p:sp>
      <p:sp>
        <p:nvSpPr>
          <p:cNvPr id="5" name="Header Placeholder 4">
            <a:extLst>
              <a:ext uri="{FF2B5EF4-FFF2-40B4-BE49-F238E27FC236}">
                <a16:creationId xmlns:a16="http://schemas.microsoft.com/office/drawing/2014/main" id="{5420524A-EF7C-47E5-8C71-486ED05236EB}"/>
              </a:ext>
            </a:extLst>
          </p:cNvPr>
          <p:cNvSpPr>
            <a:spLocks noGrp="1"/>
          </p:cNvSpPr>
          <p:nvPr>
            <p:ph type="hdr" sz="quarter"/>
          </p:nvPr>
        </p:nvSpPr>
        <p:spPr/>
        <p:txBody>
          <a:bodyPr/>
          <a:lstStyle/>
          <a:p>
            <a:endParaRPr lang="en-US"/>
          </a:p>
        </p:txBody>
      </p:sp>
    </p:spTree>
    <p:extLst>
      <p:ext uri="{BB962C8B-B14F-4D97-AF65-F5344CB8AC3E}">
        <p14:creationId xmlns:p14="http://schemas.microsoft.com/office/powerpoint/2010/main" val="772007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5311965"/>
            <a:ext cx="9144000" cy="423672"/>
          </a:xfrm>
        </p:spPr>
        <p:txBody>
          <a:bodyPr>
            <a:normAutofit/>
          </a:bodyPr>
          <a:lstStyle>
            <a:lvl1pPr marL="0" indent="0" algn="ctr">
              <a:buNone/>
              <a:defRPr sz="1800" b="0" i="1"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6060985A-23B9-4041-A757-70BB357DE077}"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userDrawn="1"/>
        </p:nvCxnSpPr>
        <p:spPr>
          <a:xfrm flipV="1">
            <a:off x="457200" y="6126480"/>
            <a:ext cx="11210544" cy="33528"/>
          </a:xfrm>
          <a:prstGeom prst="line">
            <a:avLst/>
          </a:prstGeom>
          <a:noFill/>
          <a:ln w="25400" cap="flat" cmpd="sng" algn="ctr">
            <a:solidFill>
              <a:srgbClr val="003366"/>
            </a:solidFill>
            <a:prstDash val="solid"/>
          </a:ln>
          <a:effectLst>
            <a:outerShdw blurRad="40000" dist="20000" dir="5400000" rotWithShape="0">
              <a:srgbClr val="000000">
                <a:alpha val="38000"/>
              </a:srgbClr>
            </a:outerShdw>
          </a:effectLst>
        </p:spPr>
      </p:cxnSp>
    </p:spTree>
    <p:extLst>
      <p:ext uri="{BB962C8B-B14F-4D97-AF65-F5344CB8AC3E}">
        <p14:creationId xmlns:p14="http://schemas.microsoft.com/office/powerpoint/2010/main" val="283191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2pPr>
              <a:defRPr baseline="0">
                <a:latin typeface="Times New Roman" panose="02020603050405020304" pitchFamily="18" charset="0"/>
              </a:defRPr>
            </a:lvl2pPr>
            <a:lvl3pPr>
              <a:defRPr baseline="0">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060985A-23B9-4041-A757-70BB357DE0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588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16768" y="594359"/>
            <a:ext cx="1475232" cy="558260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94359"/>
            <a:ext cx="10716768" cy="5582603"/>
          </a:xfrm>
        </p:spPr>
        <p:txBody>
          <a:bodyPr vert="eaVert"/>
          <a:lstStyle>
            <a:lvl2pPr>
              <a:defRPr baseline="0">
                <a:latin typeface="Times New Roman" panose="02020603050405020304" pitchFamily="18" charset="0"/>
              </a:defRPr>
            </a:lvl2pPr>
            <a:lvl3pPr>
              <a:defRPr baseline="0">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060985A-23B9-4041-A757-70BB357DE0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140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0" y="4892674"/>
            <a:ext cx="12192000" cy="365125"/>
          </a:xfrm>
        </p:spPr>
        <p:txBody>
          <a:bodyPr>
            <a:normAutofit/>
          </a:bodyPr>
          <a:lstStyle>
            <a:lvl1pPr marL="0" indent="0" algn="ctr">
              <a:buNone/>
              <a:defRPr sz="2000" b="0" i="1" baseline="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p:txBody>
          <a:bodyPr/>
          <a:lstStyle/>
          <a:p>
            <a:fld id="{4F553FFE-4B7C-4C67-BF65-BE2FCDE98A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705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4F553FFE-4B7C-4C67-BF65-BE2FCDE98A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4979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1709740"/>
            <a:ext cx="121920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0" y="4589465"/>
            <a:ext cx="12191999" cy="1500187"/>
          </a:xfrm>
        </p:spPr>
        <p:txBody>
          <a:bodyPr>
            <a:normAutofit/>
          </a:bodyPr>
          <a:lstStyle>
            <a:lvl1pPr marL="0" indent="0">
              <a:buNone/>
              <a:defRPr sz="1800" b="0" i="1" baseline="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4F553FFE-4B7C-4C67-BF65-BE2FCDE98A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484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597139"/>
            <a:ext cx="12190933" cy="701309"/>
          </a:xfrm>
        </p:spPr>
        <p:txBody>
          <a:bodyPr/>
          <a:lstStyle/>
          <a:p>
            <a:r>
              <a:rPr lang="en-US" dirty="0"/>
              <a:t>Click to edit Master title style</a:t>
            </a:r>
          </a:p>
        </p:txBody>
      </p:sp>
      <p:sp>
        <p:nvSpPr>
          <p:cNvPr id="3" name="Content Placeholder 2"/>
          <p:cNvSpPr>
            <a:spLocks noGrp="1"/>
          </p:cNvSpPr>
          <p:nvPr>
            <p:ph sz="half" idx="1"/>
          </p:nvPr>
        </p:nvSpPr>
        <p:spPr>
          <a:xfrm>
            <a:off x="0" y="1298448"/>
            <a:ext cx="6019800" cy="50579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298448"/>
            <a:ext cx="6018732" cy="505790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4F553FFE-4B7C-4C67-BF65-BE2FCDE98A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895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585216"/>
            <a:ext cx="12192000" cy="749808"/>
          </a:xfrm>
        </p:spPr>
        <p:txBody>
          <a:bodyPr/>
          <a:lstStyle/>
          <a:p>
            <a:r>
              <a:rPr lang="en-US" dirty="0"/>
              <a:t>Click to edit Master title style</a:t>
            </a:r>
          </a:p>
        </p:txBody>
      </p:sp>
      <p:sp>
        <p:nvSpPr>
          <p:cNvPr id="3" name="Text Placeholder 2"/>
          <p:cNvSpPr>
            <a:spLocks noGrp="1"/>
          </p:cNvSpPr>
          <p:nvPr>
            <p:ph type="body" idx="1"/>
          </p:nvPr>
        </p:nvSpPr>
        <p:spPr>
          <a:xfrm>
            <a:off x="1" y="1335025"/>
            <a:ext cx="5997576" cy="67665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2029588"/>
            <a:ext cx="5997577" cy="43267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335025"/>
            <a:ext cx="5997575" cy="676656"/>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1" y="2029588"/>
            <a:ext cx="5997574" cy="43267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4F553FFE-4B7C-4C67-BF65-BE2FCDE98A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3980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597139"/>
            <a:ext cx="12190933" cy="756173"/>
          </a:xfr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4F553FFE-4B7C-4C67-BF65-BE2FCDE98A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957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F553FFE-4B7C-4C67-BF65-BE2FCDE98A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7825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603504"/>
            <a:ext cx="4772025" cy="106070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603504"/>
            <a:ext cx="7008812" cy="5752847"/>
          </a:xfrm>
        </p:spPr>
        <p:txBody>
          <a:bodyPr/>
          <a:lstStyle>
            <a:lvl1pPr>
              <a:defRPr sz="3200" b="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1664207"/>
            <a:ext cx="4772025" cy="469214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F553FFE-4B7C-4C67-BF65-BE2FCDE98A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3425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3" name="Content Placeholder 2"/>
          <p:cNvSpPr>
            <a:spLocks noGrp="1"/>
          </p:cNvSpPr>
          <p:nvPr>
            <p:ph idx="1"/>
          </p:nvPr>
        </p:nvSpPr>
        <p:spPr/>
        <p:txBody>
          <a:bodyPr/>
          <a:lstStyle>
            <a:lvl1pPr>
              <a:defRPr sz="3200" baseline="0"/>
            </a:lvl1pPr>
            <a:lvl2pPr>
              <a:defRPr sz="2800" baseline="0">
                <a:latin typeface="Times New Roman" panose="02020603050405020304" pitchFamily="18" charset="0"/>
              </a:defRPr>
            </a:lvl2pPr>
            <a:lvl3pPr>
              <a:defRPr sz="2400" baseline="0">
                <a:latin typeface="Times New Roman" panose="02020603050405020304" pitchFamily="18" charset="0"/>
              </a:defRPr>
            </a:lvl3pPr>
            <a:lvl4pPr>
              <a:defRPr sz="2000" baseline="0">
                <a:latin typeface="Times New Roman" panose="02020603050405020304" pitchFamily="18" charset="0"/>
              </a:defRPr>
            </a:lvl4pPr>
            <a:lvl5pPr>
              <a:defRPr baseline="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6060985A-23B9-4041-A757-70BB357DE077}" type="slidenum">
              <a:rPr lang="en-US" smtClean="0">
                <a:solidFill>
                  <a:prstClr val="black">
                    <a:tint val="75000"/>
                  </a:prstClr>
                </a:solidFill>
              </a:rPr>
              <a:pPr/>
              <a:t>‹#›</a:t>
            </a:fld>
            <a:endParaRPr lang="en-US">
              <a:solidFill>
                <a:prstClr val="black">
                  <a:tint val="75000"/>
                </a:prstClr>
              </a:solidFill>
            </a:endParaRPr>
          </a:p>
        </p:txBody>
      </p:sp>
      <p:grpSp>
        <p:nvGrpSpPr>
          <p:cNvPr id="7" name="Group 6"/>
          <p:cNvGrpSpPr/>
          <p:nvPr userDrawn="1"/>
        </p:nvGrpSpPr>
        <p:grpSpPr>
          <a:xfrm>
            <a:off x="-640" y="0"/>
            <a:ext cx="12192640" cy="597140"/>
            <a:chOff x="-640" y="-17702"/>
            <a:chExt cx="9145280" cy="597140"/>
          </a:xfrm>
        </p:grpSpPr>
        <p:sp>
          <p:nvSpPr>
            <p:cNvPr id="8" name="Rectangle 7"/>
            <p:cNvSpPr/>
            <p:nvPr userDrawn="1"/>
          </p:nvSpPr>
          <p:spPr>
            <a:xfrm>
              <a:off x="-640" y="-17702"/>
              <a:ext cx="9145280" cy="597139"/>
            </a:xfrm>
            <a:prstGeom prst="rect">
              <a:avLst/>
            </a:prstGeom>
            <a:solidFill>
              <a:srgbClr val="003366"/>
            </a:solidFill>
            <a:ln w="25400" cap="flat" cmpd="sng" algn="ctr">
              <a:noFill/>
              <a:prstDash val="solid"/>
            </a:ln>
            <a:effectLst/>
          </p:spPr>
          <p:txBody>
            <a:bodyPr anchor="ctr"/>
            <a:lstStyle/>
            <a:p>
              <a:pPr>
                <a:defRPr/>
              </a:pPr>
              <a:endParaRPr lang="en-US" b="1" i="1" kern="0" dirty="0">
                <a:solidFill>
                  <a:prstClr val="white">
                    <a:lumMod val="95000"/>
                  </a:prstClr>
                </a:solidFill>
                <a:latin typeface="Book Antiqua" panose="02040602050305030304" pitchFamily="18" charset="0"/>
              </a:endParaRPr>
            </a:p>
          </p:txBody>
        </p:sp>
        <p:sp>
          <p:nvSpPr>
            <p:cNvPr id="9" name="Rectangle 8"/>
            <p:cNvSpPr/>
            <p:nvPr userDrawn="1"/>
          </p:nvSpPr>
          <p:spPr>
            <a:xfrm>
              <a:off x="0" y="533400"/>
              <a:ext cx="9144000" cy="46038"/>
            </a:xfrm>
            <a:prstGeom prst="rect">
              <a:avLst/>
            </a:prstGeom>
            <a:solidFill>
              <a:srgbClr val="C00000"/>
            </a:solidFill>
            <a:ln w="25400" cap="flat" cmpd="sng" algn="ctr">
              <a:noFill/>
              <a:prstDash val="solid"/>
            </a:ln>
            <a:effectLst/>
          </p:spPr>
          <p:txBody>
            <a:bodyPr anchor="ctr"/>
            <a:lstStyle/>
            <a:p>
              <a:pPr algn="ctr">
                <a:defRPr/>
              </a:pPr>
              <a:endParaRPr lang="en-US" kern="0" dirty="0">
                <a:solidFill>
                  <a:prstClr val="white"/>
                </a:solidFill>
                <a:latin typeface="Arial"/>
              </a:endParaRPr>
            </a:p>
          </p:txBody>
        </p:sp>
      </p:grpSp>
      <p:sp>
        <p:nvSpPr>
          <p:cNvPr id="10" name="TextBox 9"/>
          <p:cNvSpPr txBox="1"/>
          <p:nvPr userDrawn="1"/>
        </p:nvSpPr>
        <p:spPr>
          <a:xfrm>
            <a:off x="6775704" y="144106"/>
            <a:ext cx="4572000" cy="307777"/>
          </a:xfrm>
          <a:prstGeom prst="rect">
            <a:avLst/>
          </a:prstGeom>
          <a:noFill/>
        </p:spPr>
        <p:txBody>
          <a:bodyPr wrap="square" rtlCol="0">
            <a:spAutoFit/>
          </a:bodyPr>
          <a:lstStyle/>
          <a:p>
            <a:pPr algn="r"/>
            <a:r>
              <a:rPr lang="en-US" sz="1400" dirty="0">
                <a:solidFill>
                  <a:prstClr val="white"/>
                </a:solidFill>
                <a:latin typeface="Franklin Gothic Medium Cond" panose="020B0606030402020204" pitchFamily="34" charset="0"/>
              </a:rPr>
              <a:t>Region 2 Recovery Division</a:t>
            </a:r>
          </a:p>
        </p:txBody>
      </p:sp>
      <p:cxnSp>
        <p:nvCxnSpPr>
          <p:cNvPr id="12" name="Straight Connector 11"/>
          <p:cNvCxnSpPr/>
          <p:nvPr userDrawn="1"/>
        </p:nvCxnSpPr>
        <p:spPr>
          <a:xfrm flipV="1">
            <a:off x="457200" y="6126480"/>
            <a:ext cx="11210544" cy="33528"/>
          </a:xfrm>
          <a:prstGeom prst="line">
            <a:avLst/>
          </a:prstGeom>
          <a:noFill/>
          <a:ln w="25400" cap="flat" cmpd="sng" algn="ctr">
            <a:solidFill>
              <a:srgbClr val="003366"/>
            </a:solidFill>
            <a:prstDash val="solid"/>
          </a:ln>
          <a:effectLst>
            <a:outerShdw blurRad="40000" dist="20000" dir="5400000" rotWithShape="0">
              <a:srgbClr val="000000">
                <a:alpha val="38000"/>
              </a:srgbClr>
            </a:outerShdw>
          </a:effectLst>
        </p:spPr>
      </p:cxnSp>
      <p:grpSp>
        <p:nvGrpSpPr>
          <p:cNvPr id="11" name="Group 10"/>
          <p:cNvGrpSpPr/>
          <p:nvPr userDrawn="1"/>
        </p:nvGrpSpPr>
        <p:grpSpPr>
          <a:xfrm>
            <a:off x="-640" y="0"/>
            <a:ext cx="12192640" cy="597140"/>
            <a:chOff x="-640" y="-17702"/>
            <a:chExt cx="9145280" cy="597140"/>
          </a:xfrm>
        </p:grpSpPr>
        <p:sp>
          <p:nvSpPr>
            <p:cNvPr id="13" name="Rectangle 12"/>
            <p:cNvSpPr/>
            <p:nvPr userDrawn="1"/>
          </p:nvSpPr>
          <p:spPr>
            <a:xfrm>
              <a:off x="-640" y="-17702"/>
              <a:ext cx="9145280" cy="597139"/>
            </a:xfrm>
            <a:prstGeom prst="rect">
              <a:avLst/>
            </a:prstGeom>
            <a:solidFill>
              <a:srgbClr val="003366"/>
            </a:solidFill>
            <a:ln w="25400" cap="flat" cmpd="sng" algn="ctr">
              <a:noFill/>
              <a:prstDash val="solid"/>
            </a:ln>
            <a:effectLst/>
          </p:spPr>
          <p:txBody>
            <a:bodyPr anchor="ctr"/>
            <a:lstStyle/>
            <a:p>
              <a:pPr>
                <a:defRPr/>
              </a:pPr>
              <a:endParaRPr lang="en-US" b="1" i="1" kern="0" dirty="0">
                <a:solidFill>
                  <a:prstClr val="white">
                    <a:lumMod val="95000"/>
                  </a:prstClr>
                </a:solidFill>
                <a:latin typeface="Book Antiqua" panose="02040602050305030304" pitchFamily="18" charset="0"/>
              </a:endParaRPr>
            </a:p>
          </p:txBody>
        </p:sp>
        <p:sp>
          <p:nvSpPr>
            <p:cNvPr id="14" name="Rectangle 13"/>
            <p:cNvSpPr/>
            <p:nvPr userDrawn="1"/>
          </p:nvSpPr>
          <p:spPr>
            <a:xfrm>
              <a:off x="0" y="533400"/>
              <a:ext cx="9144000" cy="46038"/>
            </a:xfrm>
            <a:prstGeom prst="rect">
              <a:avLst/>
            </a:prstGeom>
            <a:solidFill>
              <a:srgbClr val="C00000"/>
            </a:solidFill>
            <a:ln w="25400" cap="flat" cmpd="sng" algn="ctr">
              <a:noFill/>
              <a:prstDash val="solid"/>
            </a:ln>
            <a:effectLst/>
          </p:spPr>
          <p:txBody>
            <a:bodyPr anchor="ctr"/>
            <a:lstStyle/>
            <a:p>
              <a:pPr algn="ctr">
                <a:defRPr/>
              </a:pPr>
              <a:endParaRPr lang="en-US" kern="0" dirty="0">
                <a:solidFill>
                  <a:prstClr val="white"/>
                </a:solidFill>
                <a:latin typeface="Arial"/>
              </a:endParaRPr>
            </a:p>
          </p:txBody>
        </p:sp>
      </p:grpSp>
      <p:sp>
        <p:nvSpPr>
          <p:cNvPr id="15" name="Rectangle 14"/>
          <p:cNvSpPr/>
          <p:nvPr userDrawn="1"/>
        </p:nvSpPr>
        <p:spPr>
          <a:xfrm>
            <a:off x="6115007" y="-24597"/>
            <a:ext cx="6096000" cy="646331"/>
          </a:xfrm>
          <a:prstGeom prst="rect">
            <a:avLst/>
          </a:prstGeom>
        </p:spPr>
        <p:txBody>
          <a:bodyPr>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i="0" kern="0" dirty="0">
                <a:solidFill>
                  <a:prstClr val="white">
                    <a:lumMod val="95000"/>
                  </a:prstClr>
                </a:solidFill>
                <a:latin typeface="Times New Roman" panose="02020603050405020304" pitchFamily="18" charset="0"/>
                <a:cs typeface="Times New Roman" panose="02020603050405020304" pitchFamily="18" charset="0"/>
              </a:rPr>
              <a:t>FEMA Regio</a:t>
            </a:r>
            <a:r>
              <a:rPr lang="en-US" b="1" i="0" kern="0" baseline="0" dirty="0">
                <a:solidFill>
                  <a:prstClr val="white">
                    <a:lumMod val="95000"/>
                  </a:prstClr>
                </a:solidFill>
                <a:latin typeface="Times New Roman" panose="02020603050405020304" pitchFamily="18" charset="0"/>
                <a:cs typeface="Times New Roman" panose="02020603050405020304" pitchFamily="18" charset="0"/>
              </a:rPr>
              <a:t>n 6</a:t>
            </a:r>
            <a:endParaRPr lang="en-US" b="1" i="0" kern="0" dirty="0">
              <a:solidFill>
                <a:prstClr val="white">
                  <a:lumMod val="95000"/>
                </a:prstClr>
              </a:solidFill>
              <a:latin typeface="Times New Roman" panose="02020603050405020304" pitchFamily="18" charset="0"/>
              <a:cs typeface="Times New Roman" panose="02020603050405020304" pitchFamily="18" charset="0"/>
            </a:endParaRPr>
          </a:p>
          <a:p>
            <a:pPr algn="r">
              <a:defRPr/>
            </a:pPr>
            <a:r>
              <a:rPr lang="en-US" b="1" i="0" kern="0" baseline="0" dirty="0">
                <a:solidFill>
                  <a:prstClr val="white">
                    <a:lumMod val="95000"/>
                  </a:prstClr>
                </a:solidFill>
                <a:latin typeface="Times New Roman" panose="02020603050405020304" pitchFamily="18" charset="0"/>
                <a:cs typeface="Times New Roman" panose="02020603050405020304" pitchFamily="18" charset="0"/>
              </a:rPr>
              <a:t>IHP Appeals Overview</a:t>
            </a:r>
            <a:endParaRPr lang="en-US" b="1" i="0" kern="0" dirty="0">
              <a:solidFill>
                <a:prstClr val="white">
                  <a:lumMod val="9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929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603504"/>
            <a:ext cx="4772025" cy="987552"/>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603505"/>
            <a:ext cx="7008812" cy="5752848"/>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p:cNvSpPr>
            <a:spLocks noGrp="1"/>
          </p:cNvSpPr>
          <p:nvPr>
            <p:ph type="body" sz="half" idx="2"/>
          </p:nvPr>
        </p:nvSpPr>
        <p:spPr>
          <a:xfrm>
            <a:off x="0" y="1591056"/>
            <a:ext cx="4772025" cy="4765296"/>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4F553FFE-4B7C-4C67-BF65-BE2FCDE98A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70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 y="597139"/>
            <a:ext cx="12190933" cy="600725"/>
          </a:xfrm>
        </p:spPr>
        <p:txBody>
          <a:bodyPr/>
          <a:lstStyle/>
          <a:p>
            <a:r>
              <a:rPr lang="en-US" dirty="0"/>
              <a:t>Click to edit Master title style</a:t>
            </a:r>
          </a:p>
        </p:txBody>
      </p:sp>
      <p:sp>
        <p:nvSpPr>
          <p:cNvPr id="3" name="Vertical Text Placeholder 2"/>
          <p:cNvSpPr>
            <a:spLocks noGrp="1"/>
          </p:cNvSpPr>
          <p:nvPr>
            <p:ph type="body" orient="vert" idx="1"/>
          </p:nvPr>
        </p:nvSpPr>
        <p:spPr>
          <a:xfrm>
            <a:off x="-1" y="1197864"/>
            <a:ext cx="12211007" cy="5158484"/>
          </a:xfrm>
        </p:spPr>
        <p:txBody>
          <a:bodyPr vert="eaVert"/>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F553FFE-4B7C-4C67-BF65-BE2FCDE98A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5945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936224" y="594359"/>
            <a:ext cx="1255775" cy="576199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94359"/>
            <a:ext cx="10936224" cy="5761992"/>
          </a:xfrm>
        </p:spPr>
        <p:txBody>
          <a:bodyPr vert="eaVert"/>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F553FFE-4B7C-4C67-BF65-BE2FCDE98A0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2051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12192000" cy="1470025"/>
          </a:xfrm>
        </p:spPr>
        <p:txBody>
          <a:bodyPr/>
          <a:lstStyle>
            <a:lvl1pPr>
              <a:defRPr sz="6000" baseline="0"/>
            </a:lvl1pPr>
          </a:lstStyle>
          <a:p>
            <a:r>
              <a:rPr lang="en-US" dirty="0"/>
              <a:t>Click to edit Master title style</a:t>
            </a:r>
          </a:p>
        </p:txBody>
      </p:sp>
      <p:sp>
        <p:nvSpPr>
          <p:cNvPr id="3" name="Subtitle 2"/>
          <p:cNvSpPr>
            <a:spLocks noGrp="1"/>
          </p:cNvSpPr>
          <p:nvPr>
            <p:ph type="subTitle" idx="1"/>
          </p:nvPr>
        </p:nvSpPr>
        <p:spPr>
          <a:xfrm>
            <a:off x="1691640" y="5123053"/>
            <a:ext cx="8534400" cy="466344"/>
          </a:xfrm>
        </p:spPr>
        <p:txBody>
          <a:bodyPr/>
          <a:lstStyle>
            <a:lvl1pPr marL="0" indent="0" algn="ctr">
              <a:buNone/>
              <a:defRPr sz="2000" b="0" i="1"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p:txBody>
          <a:bodyPr/>
          <a:lstStyle>
            <a:lvl1pPr>
              <a:defRPr/>
            </a:lvl1pPr>
          </a:lstStyle>
          <a:p>
            <a:pPr>
              <a:defRPr/>
            </a:pPr>
            <a:fld id="{0CCAFABD-77B1-4A05-8E43-760C3576260A}" type="slidenum">
              <a:rPr lang="en-US" altLang="en-US"/>
              <a:pPr>
                <a:defRPr/>
              </a:pPr>
              <a:t>‹#›</a:t>
            </a:fld>
            <a:endParaRPr lang="en-US" altLang="en-US" dirty="0"/>
          </a:p>
        </p:txBody>
      </p:sp>
    </p:spTree>
    <p:extLst>
      <p:ext uri="{BB962C8B-B14F-4D97-AF65-F5344CB8AC3E}">
        <p14:creationId xmlns:p14="http://schemas.microsoft.com/office/powerpoint/2010/main" val="69290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4A8FA6C9-EBB4-4C51-BAE1-7BBFA2CFC990}" type="slidenum">
              <a:rPr lang="en-US" altLang="en-US"/>
              <a:pPr>
                <a:defRPr/>
              </a:pPr>
              <a:t>‹#›</a:t>
            </a:fld>
            <a:endParaRPr lang="en-US" altLang="en-US" dirty="0"/>
          </a:p>
        </p:txBody>
      </p:sp>
    </p:spTree>
    <p:extLst>
      <p:ext uri="{BB962C8B-B14F-4D97-AF65-F5344CB8AC3E}">
        <p14:creationId xmlns:p14="http://schemas.microsoft.com/office/powerpoint/2010/main" val="231621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1709928"/>
            <a:ext cx="12192000" cy="1864297"/>
          </a:xfrm>
        </p:spPr>
        <p:txBody>
          <a:bodyPr anchor="t"/>
          <a:lstStyle>
            <a:lvl1pPr algn="l">
              <a:defRPr sz="6000" b="1" cap="all" baseline="0"/>
            </a:lvl1pPr>
          </a:lstStyle>
          <a:p>
            <a:r>
              <a:rPr lang="en-US" dirty="0"/>
              <a:t>Click to edit Master title style</a:t>
            </a:r>
          </a:p>
        </p:txBody>
      </p:sp>
      <p:sp>
        <p:nvSpPr>
          <p:cNvPr id="3" name="Text Placeholder 2"/>
          <p:cNvSpPr>
            <a:spLocks noGrp="1"/>
          </p:cNvSpPr>
          <p:nvPr>
            <p:ph type="body" idx="1"/>
          </p:nvPr>
        </p:nvSpPr>
        <p:spPr>
          <a:xfrm>
            <a:off x="0" y="3574225"/>
            <a:ext cx="12192000" cy="1500187"/>
          </a:xfrm>
        </p:spPr>
        <p:txBody>
          <a:bodyPr anchor="b"/>
          <a:lstStyle>
            <a:lvl1pPr marL="0" indent="0">
              <a:buNone/>
              <a:defRPr sz="2000" b="0" i="1"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F21F5133-C5A4-43BF-BF99-B40A00A9F138}" type="slidenum">
              <a:rPr lang="en-US" altLang="en-US"/>
              <a:pPr>
                <a:defRPr/>
              </a:pPr>
              <a:t>‹#›</a:t>
            </a:fld>
            <a:endParaRPr lang="en-US" altLang="en-US" dirty="0"/>
          </a:p>
        </p:txBody>
      </p:sp>
    </p:spTree>
    <p:extLst>
      <p:ext uri="{BB962C8B-B14F-4D97-AF65-F5344CB8AC3E}">
        <p14:creationId xmlns:p14="http://schemas.microsoft.com/office/powerpoint/2010/main" val="156437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dirty="0"/>
              <a:t>Click to edit Master title style</a:t>
            </a:r>
          </a:p>
        </p:txBody>
      </p:sp>
      <p:sp>
        <p:nvSpPr>
          <p:cNvPr id="3" name="Content Placeholder 2"/>
          <p:cNvSpPr>
            <a:spLocks noGrp="1"/>
          </p:cNvSpPr>
          <p:nvPr>
            <p:ph sz="half" idx="1"/>
          </p:nvPr>
        </p:nvSpPr>
        <p:spPr>
          <a:xfrm>
            <a:off x="0" y="1243469"/>
            <a:ext cx="5994400" cy="51128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243469"/>
            <a:ext cx="5993332" cy="511288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2"/>
          </p:nvPr>
        </p:nvSpPr>
        <p:spPr/>
        <p:txBody>
          <a:bodyPr/>
          <a:lstStyle>
            <a:lvl1pPr>
              <a:defRPr/>
            </a:lvl1pPr>
          </a:lstStyle>
          <a:p>
            <a:pPr>
              <a:defRPr/>
            </a:pPr>
            <a:fld id="{55985A70-5FDF-4052-B191-A25B28AF78C8}" type="slidenum">
              <a:rPr lang="en-US" altLang="en-US"/>
              <a:pPr>
                <a:defRPr/>
              </a:pPr>
              <a:t>‹#›</a:t>
            </a:fld>
            <a:endParaRPr lang="en-US" altLang="en-US" dirty="0"/>
          </a:p>
        </p:txBody>
      </p:sp>
    </p:spTree>
    <p:extLst>
      <p:ext uri="{BB962C8B-B14F-4D97-AF65-F5344CB8AC3E}">
        <p14:creationId xmlns:p14="http://schemas.microsoft.com/office/powerpoint/2010/main" val="1240387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0" y="1281656"/>
            <a:ext cx="5996518" cy="6463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0" y="1927987"/>
            <a:ext cx="5996517" cy="44283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7" y="1288225"/>
            <a:ext cx="59965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1927987"/>
            <a:ext cx="5996517" cy="44283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a:spLocks noGrp="1"/>
          </p:cNvSpPr>
          <p:nvPr>
            <p:ph type="sldNum" sz="quarter" idx="12"/>
          </p:nvPr>
        </p:nvSpPr>
        <p:spPr/>
        <p:txBody>
          <a:bodyPr/>
          <a:lstStyle>
            <a:lvl1pPr>
              <a:defRPr/>
            </a:lvl1pPr>
          </a:lstStyle>
          <a:p>
            <a:pPr>
              <a:defRPr/>
            </a:pPr>
            <a:fld id="{34EB4F8F-E769-4DFF-8162-41F3D00E5C46}" type="slidenum">
              <a:rPr lang="en-US" altLang="en-US"/>
              <a:pPr>
                <a:defRPr/>
              </a:pPr>
              <a:t>‹#›</a:t>
            </a:fld>
            <a:endParaRPr lang="en-US" altLang="en-US" dirty="0"/>
          </a:p>
        </p:txBody>
      </p:sp>
    </p:spTree>
    <p:extLst>
      <p:ext uri="{BB962C8B-B14F-4D97-AF65-F5344CB8AC3E}">
        <p14:creationId xmlns:p14="http://schemas.microsoft.com/office/powerpoint/2010/main" val="3038958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p:txBody>
          <a:bodyPr/>
          <a:lstStyle>
            <a:lvl1pPr>
              <a:defRPr/>
            </a:lvl1pPr>
          </a:lstStyle>
          <a:p>
            <a:pPr>
              <a:defRPr/>
            </a:pPr>
            <a:fld id="{A09CC5A5-F042-4E71-8C2B-A0140A78D7B1}" type="slidenum">
              <a:rPr lang="en-US" altLang="en-US"/>
              <a:pPr>
                <a:defRPr/>
              </a:pPr>
              <a:t>‹#›</a:t>
            </a:fld>
            <a:endParaRPr lang="en-US" altLang="en-US" dirty="0"/>
          </a:p>
        </p:txBody>
      </p:sp>
    </p:spTree>
    <p:extLst>
      <p:ext uri="{BB962C8B-B14F-4D97-AF65-F5344CB8AC3E}">
        <p14:creationId xmlns:p14="http://schemas.microsoft.com/office/powerpoint/2010/main" val="3285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lvl1pPr>
              <a:defRPr/>
            </a:lvl1pPr>
          </a:lstStyle>
          <a:p>
            <a:pPr>
              <a:defRPr/>
            </a:pPr>
            <a:fld id="{7C4BDF07-8174-4745-A172-EC4B6A3CD05F}" type="slidenum">
              <a:rPr lang="en-US" altLang="en-US"/>
              <a:pPr>
                <a:defRPr/>
              </a:pPr>
              <a:t>‹#›</a:t>
            </a:fld>
            <a:endParaRPr lang="en-US" altLang="en-US" dirty="0"/>
          </a:p>
        </p:txBody>
      </p:sp>
    </p:spTree>
    <p:extLst>
      <p:ext uri="{BB962C8B-B14F-4D97-AF65-F5344CB8AC3E}">
        <p14:creationId xmlns:p14="http://schemas.microsoft.com/office/powerpoint/2010/main" val="134097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1709738"/>
            <a:ext cx="121920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0" y="4589463"/>
            <a:ext cx="12192000" cy="1500187"/>
          </a:xfrm>
        </p:spPr>
        <p:txBody>
          <a:bodyPr>
            <a:normAutofit/>
          </a:bodyPr>
          <a:lstStyle>
            <a:lvl1pPr marL="0" indent="0">
              <a:buNone/>
              <a:defRPr sz="1800" b="0" i="1"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6060985A-23B9-4041-A757-70BB357DE0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459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603504"/>
            <a:ext cx="4620685" cy="83159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603503"/>
            <a:ext cx="7425267" cy="575284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0" y="1435101"/>
            <a:ext cx="4620685" cy="49212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84990ED6-C5A6-4E73-A43C-F844C80A28AD}" type="slidenum">
              <a:rPr lang="en-US" altLang="en-US"/>
              <a:pPr>
                <a:defRPr/>
              </a:pPr>
              <a:t>‹#›</a:t>
            </a:fld>
            <a:endParaRPr lang="en-US" altLang="en-US" dirty="0"/>
          </a:p>
        </p:txBody>
      </p:sp>
    </p:spTree>
    <p:extLst>
      <p:ext uri="{BB962C8B-B14F-4D97-AF65-F5344CB8AC3E}">
        <p14:creationId xmlns:p14="http://schemas.microsoft.com/office/powerpoint/2010/main" val="1000967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4727575"/>
            <a:ext cx="12192000" cy="639763"/>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0" y="612775"/>
            <a:ext cx="121920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0" y="5367337"/>
            <a:ext cx="12192000" cy="9890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5"/>
          <p:cNvSpPr>
            <a:spLocks noGrp="1"/>
          </p:cNvSpPr>
          <p:nvPr>
            <p:ph type="sldNum" sz="quarter" idx="12"/>
          </p:nvPr>
        </p:nvSpPr>
        <p:spPr/>
        <p:txBody>
          <a:bodyPr/>
          <a:lstStyle>
            <a:lvl1pPr>
              <a:defRPr/>
            </a:lvl1pPr>
          </a:lstStyle>
          <a:p>
            <a:pPr>
              <a:defRPr/>
            </a:pPr>
            <a:fld id="{DBA29C46-7435-4498-85A8-85499CD52904}" type="slidenum">
              <a:rPr lang="en-US" altLang="en-US"/>
              <a:pPr>
                <a:defRPr/>
              </a:pPr>
              <a:t>‹#›</a:t>
            </a:fld>
            <a:endParaRPr lang="en-US" altLang="en-US" dirty="0"/>
          </a:p>
        </p:txBody>
      </p:sp>
    </p:spTree>
    <p:extLst>
      <p:ext uri="{BB962C8B-B14F-4D97-AF65-F5344CB8AC3E}">
        <p14:creationId xmlns:p14="http://schemas.microsoft.com/office/powerpoint/2010/main" val="174801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lvl1pPr>
          </a:lstStyle>
          <a:p>
            <a:pPr>
              <a:defRPr/>
            </a:pPr>
            <a:fld id="{83A03771-41E9-4C06-8A7F-8E2476A05AAB}" type="slidenum">
              <a:rPr lang="en-US" altLang="en-US"/>
              <a:pPr>
                <a:defRPr/>
              </a:pPr>
              <a:t>‹#›</a:t>
            </a:fld>
            <a:endParaRPr lang="en-US" altLang="en-US" dirty="0"/>
          </a:p>
        </p:txBody>
      </p:sp>
    </p:spTree>
    <p:extLst>
      <p:ext uri="{BB962C8B-B14F-4D97-AF65-F5344CB8AC3E}">
        <p14:creationId xmlns:p14="http://schemas.microsoft.com/office/powerpoint/2010/main" val="57962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46536" y="576071"/>
            <a:ext cx="1045464" cy="57802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576069"/>
            <a:ext cx="11146536" cy="578027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pPr>
              <a:defRPr/>
            </a:pPr>
            <a:fld id="{9AB5B356-1878-4A94-AC7F-7BC27C694E40}" type="slidenum">
              <a:rPr lang="en-US" altLang="en-US"/>
              <a:pPr>
                <a:defRPr/>
              </a:pPr>
              <a:t>‹#›</a:t>
            </a:fld>
            <a:endParaRPr lang="en-US" altLang="en-US" dirty="0"/>
          </a:p>
        </p:txBody>
      </p:sp>
    </p:spTree>
    <p:extLst>
      <p:ext uri="{BB962C8B-B14F-4D97-AF65-F5344CB8AC3E}">
        <p14:creationId xmlns:p14="http://schemas.microsoft.com/office/powerpoint/2010/main" val="1985535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112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A7F271-3AB8-4598-9F2F-0EAE0509FB74}" type="slidenum">
              <a:rPr lang="en-US" altLang="en-US"/>
              <a:pPr>
                <a:defRPr/>
              </a:pPr>
              <a:t>‹#›</a:t>
            </a:fld>
            <a:endParaRPr lang="en-US" altLang="en-US" dirty="0"/>
          </a:p>
        </p:txBody>
      </p:sp>
    </p:spTree>
    <p:extLst>
      <p:ext uri="{BB962C8B-B14F-4D97-AF65-F5344CB8AC3E}">
        <p14:creationId xmlns:p14="http://schemas.microsoft.com/office/powerpoint/2010/main" val="4139491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877B31E-58D6-4FAC-A7A9-FBF2D1250028}" type="slidenum">
              <a:rPr lang="en-US" altLang="en-US"/>
              <a:pPr>
                <a:defRPr/>
              </a:pPr>
              <a:t>‹#›</a:t>
            </a:fld>
            <a:endParaRPr lang="en-US" altLang="en-US" dirty="0"/>
          </a:p>
        </p:txBody>
      </p:sp>
    </p:spTree>
    <p:extLst>
      <p:ext uri="{BB962C8B-B14F-4D97-AF65-F5344CB8AC3E}">
        <p14:creationId xmlns:p14="http://schemas.microsoft.com/office/powerpoint/2010/main" val="33969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6B8340-B1C2-456B-9465-EF037AA3A48E}" type="slidenum">
              <a:rPr lang="en-US" altLang="en-US"/>
              <a:pPr>
                <a:defRPr/>
              </a:pPr>
              <a:t>‹#›</a:t>
            </a:fld>
            <a:endParaRPr lang="en-US" altLang="en-US" dirty="0"/>
          </a:p>
        </p:txBody>
      </p:sp>
    </p:spTree>
    <p:extLst>
      <p:ext uri="{BB962C8B-B14F-4D97-AF65-F5344CB8AC3E}">
        <p14:creationId xmlns:p14="http://schemas.microsoft.com/office/powerpoint/2010/main" val="414392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C07E32-75D9-4ACA-AEFB-3050835EE609}" type="slidenum">
              <a:rPr lang="en-US" altLang="en-US"/>
              <a:pPr>
                <a:defRPr/>
              </a:pPr>
              <a:t>‹#›</a:t>
            </a:fld>
            <a:endParaRPr lang="en-US" altLang="en-US" dirty="0"/>
          </a:p>
        </p:txBody>
      </p:sp>
    </p:spTree>
    <p:extLst>
      <p:ext uri="{BB962C8B-B14F-4D97-AF65-F5344CB8AC3E}">
        <p14:creationId xmlns:p14="http://schemas.microsoft.com/office/powerpoint/2010/main" val="1686610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F92FA36-3F52-4C81-B7F9-98A34C34F7D2}" type="slidenum">
              <a:rPr lang="en-US" altLang="en-US"/>
              <a:pPr>
                <a:defRPr/>
              </a:pPr>
              <a:t>‹#›</a:t>
            </a:fld>
            <a:endParaRPr lang="en-US" altLang="en-US" dirty="0"/>
          </a:p>
        </p:txBody>
      </p:sp>
    </p:spTree>
    <p:extLst>
      <p:ext uri="{BB962C8B-B14F-4D97-AF65-F5344CB8AC3E}">
        <p14:creationId xmlns:p14="http://schemas.microsoft.com/office/powerpoint/2010/main" val="368694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2pPr>
              <a:defRPr baseline="0">
                <a:latin typeface="Times New Roman" panose="02020603050405020304" pitchFamily="18" charset="0"/>
              </a:defRPr>
            </a:lvl2pPr>
            <a:lvl3pPr>
              <a:defRPr baseline="0">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2pPr>
              <a:defRPr baseline="0">
                <a:latin typeface="Times New Roman" panose="02020603050405020304" pitchFamily="18" charset="0"/>
              </a:defRPr>
            </a:lvl2pPr>
            <a:lvl3pPr>
              <a:defRPr baseline="0">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60985A-23B9-4041-A757-70BB357DE0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078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9D7136-73D2-4AD3-B23A-351E4ADF7FAF}" type="slidenum">
              <a:rPr lang="en-US" altLang="en-US"/>
              <a:pPr>
                <a:defRPr/>
              </a:pPr>
              <a:t>‹#›</a:t>
            </a:fld>
            <a:endParaRPr lang="en-US" altLang="en-US" dirty="0"/>
          </a:p>
        </p:txBody>
      </p:sp>
    </p:spTree>
    <p:extLst>
      <p:ext uri="{BB962C8B-B14F-4D97-AF65-F5344CB8AC3E}">
        <p14:creationId xmlns:p14="http://schemas.microsoft.com/office/powerpoint/2010/main" val="7509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D28CFBE-E5AB-475E-9690-96011268A962}" type="slidenum">
              <a:rPr lang="en-US" altLang="en-US"/>
              <a:pPr>
                <a:defRPr/>
              </a:pPr>
              <a:t>‹#›</a:t>
            </a:fld>
            <a:endParaRPr lang="en-US" altLang="en-US" dirty="0"/>
          </a:p>
        </p:txBody>
      </p:sp>
    </p:spTree>
    <p:extLst>
      <p:ext uri="{BB962C8B-B14F-4D97-AF65-F5344CB8AC3E}">
        <p14:creationId xmlns:p14="http://schemas.microsoft.com/office/powerpoint/2010/main" val="3441287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A502575-503C-4832-8B08-0136679E4D81}" type="slidenum">
              <a:rPr lang="en-US" altLang="en-US"/>
              <a:pPr>
                <a:defRPr/>
              </a:pPr>
              <a:t>‹#›</a:t>
            </a:fld>
            <a:endParaRPr lang="en-US" altLang="en-US" dirty="0"/>
          </a:p>
        </p:txBody>
      </p:sp>
    </p:spTree>
    <p:extLst>
      <p:ext uri="{BB962C8B-B14F-4D97-AF65-F5344CB8AC3E}">
        <p14:creationId xmlns:p14="http://schemas.microsoft.com/office/powerpoint/2010/main" val="105056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9D4AE4-C876-4F46-ABA2-4F64E4ABF35E}" type="slidenum">
              <a:rPr lang="en-US" altLang="en-US"/>
              <a:pPr>
                <a:defRPr/>
              </a:pPr>
              <a:t>‹#›</a:t>
            </a:fld>
            <a:endParaRPr lang="en-US" altLang="en-US" dirty="0"/>
          </a:p>
        </p:txBody>
      </p:sp>
    </p:spTree>
    <p:extLst>
      <p:ext uri="{BB962C8B-B14F-4D97-AF65-F5344CB8AC3E}">
        <p14:creationId xmlns:p14="http://schemas.microsoft.com/office/powerpoint/2010/main" val="344728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AD80B4-F885-4BDB-8808-166CA3AC0A8A}" type="slidenum">
              <a:rPr lang="en-US" altLang="en-US"/>
              <a:pPr>
                <a:defRPr/>
              </a:pPr>
              <a:t>‹#›</a:t>
            </a:fld>
            <a:endParaRPr lang="en-US" altLang="en-US" dirty="0"/>
          </a:p>
        </p:txBody>
      </p:sp>
    </p:spTree>
    <p:extLst>
      <p:ext uri="{BB962C8B-B14F-4D97-AF65-F5344CB8AC3E}">
        <p14:creationId xmlns:p14="http://schemas.microsoft.com/office/powerpoint/2010/main" val="338951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C33F30-CC5D-4E48-938A-001A3DEB9F33}" type="slidenum">
              <a:rPr lang="en-US" altLang="en-US"/>
              <a:pPr>
                <a:defRPr/>
              </a:pPr>
              <a:t>‹#›</a:t>
            </a:fld>
            <a:endParaRPr lang="en-US" altLang="en-US" dirty="0"/>
          </a:p>
        </p:txBody>
      </p:sp>
    </p:spTree>
    <p:extLst>
      <p:ext uri="{BB962C8B-B14F-4D97-AF65-F5344CB8AC3E}">
        <p14:creationId xmlns:p14="http://schemas.microsoft.com/office/powerpoint/2010/main" val="27122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a:prstGeom prst="rect">
            <a:avLst/>
          </a:prstGeom>
        </p:spPr>
        <p:txBody>
          <a:bodyPr/>
          <a:lstStyle>
            <a:lvl1pPr>
              <a:defRPr/>
            </a:lvl1pPr>
          </a:lstStyle>
          <a:p>
            <a:r>
              <a:rPr lang="en-US" dirty="0">
                <a:solidFill>
                  <a:prstClr val="black">
                    <a:tint val="75000"/>
                  </a:prstClr>
                </a:solidFill>
                <a:latin typeface="Times New Roman" panose="02020603050405020304" pitchFamily="18" charset="0"/>
              </a:rPr>
              <a:t>Updated 2/18/2020</a:t>
            </a: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8400"/>
            <a:ext cx="2844800" cy="476250"/>
          </a:xfrm>
        </p:spPr>
        <p:txBody>
          <a:bodyPr/>
          <a:lstStyle>
            <a:lvl1pPr>
              <a:defRPr/>
            </a:lvl1pPr>
          </a:lstStyle>
          <a:p>
            <a:pPr>
              <a:defRPr/>
            </a:pPr>
            <a:fld id="{9D0BB34B-A572-4981-84C2-CBEC7EDB6EE6}" type="slidenum">
              <a:rPr lang="en-US" altLang="en-US"/>
              <a:pPr>
                <a:defRPr/>
              </a:pPr>
              <a:t>‹#›</a:t>
            </a:fld>
            <a:endParaRPr lang="en-US" altLang="en-US" dirty="0"/>
          </a:p>
        </p:txBody>
      </p:sp>
    </p:spTree>
    <p:extLst>
      <p:ext uri="{BB962C8B-B14F-4D97-AF65-F5344CB8AC3E}">
        <p14:creationId xmlns:p14="http://schemas.microsoft.com/office/powerpoint/2010/main" val="2324759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8332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srcRect l="11118" t="7037" r="51776" b="8714"/>
          <a:stretch/>
        </p:blipFill>
        <p:spPr>
          <a:xfrm>
            <a:off x="0" y="0"/>
            <a:ext cx="12192000" cy="6858000"/>
          </a:xfrm>
          <a:prstGeom prst="rect">
            <a:avLst/>
          </a:prstGeom>
        </p:spPr>
      </p:pic>
      <p:sp>
        <p:nvSpPr>
          <p:cNvPr id="4" name="Line 5"/>
          <p:cNvSpPr>
            <a:spLocks noChangeShapeType="1"/>
          </p:cNvSpPr>
          <p:nvPr userDrawn="1"/>
        </p:nvSpPr>
        <p:spPr bwMode="auto">
          <a:xfrm flipV="1">
            <a:off x="812801" y="2514600"/>
            <a:ext cx="10397067" cy="0"/>
          </a:xfrm>
          <a:prstGeom prst="line">
            <a:avLst/>
          </a:prstGeom>
          <a:noFill/>
          <a:ln w="25400">
            <a:solidFill>
              <a:srgbClr val="000063"/>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dirty="0">
              <a:solidFill>
                <a:srgbClr val="FFFFFF"/>
              </a:solidFill>
            </a:endParaRPr>
          </a:p>
        </p:txBody>
      </p:sp>
      <p:sp>
        <p:nvSpPr>
          <p:cNvPr id="189442" name="Rectangle 2"/>
          <p:cNvSpPr>
            <a:spLocks noGrp="1" noChangeArrowheads="1"/>
          </p:cNvSpPr>
          <p:nvPr>
            <p:ph type="ctrTitle"/>
          </p:nvPr>
        </p:nvSpPr>
        <p:spPr>
          <a:xfrm>
            <a:off x="812800" y="1447800"/>
            <a:ext cx="10363200" cy="1066800"/>
          </a:xfrm>
        </p:spPr>
        <p:txBody>
          <a:bodyPr/>
          <a:lstStyle>
            <a:lvl1pPr>
              <a:defRPr>
                <a:solidFill>
                  <a:srgbClr val="000063"/>
                </a:solidFill>
              </a:defRPr>
            </a:lvl1pPr>
          </a:lstStyle>
          <a:p>
            <a:r>
              <a:rPr lang="en-US" noProof="0" dirty="0"/>
              <a:t>Click to edit Master title style</a:t>
            </a:r>
            <a:endParaRPr lang="en-US" dirty="0"/>
          </a:p>
        </p:txBody>
      </p:sp>
      <p:sp>
        <p:nvSpPr>
          <p:cNvPr id="189443" name="Rectangle 3"/>
          <p:cNvSpPr>
            <a:spLocks noGrp="1" noChangeArrowheads="1"/>
          </p:cNvSpPr>
          <p:nvPr>
            <p:ph type="subTitle" idx="1" hasCustomPrompt="1"/>
          </p:nvPr>
        </p:nvSpPr>
        <p:spPr>
          <a:xfrm>
            <a:off x="812800" y="2590800"/>
            <a:ext cx="8534400" cy="838200"/>
          </a:xfrm>
          <a:prstGeom prst="rect">
            <a:avLst/>
          </a:prstGeom>
        </p:spPr>
        <p:txBody>
          <a:bodyPr/>
          <a:lstStyle>
            <a:lvl1pPr marL="0" indent="0">
              <a:buFontTx/>
              <a:buNone/>
              <a:defRPr baseline="0">
                <a:solidFill>
                  <a:schemeClr val="bg1"/>
                </a:solidFill>
              </a:defRPr>
            </a:lvl1pPr>
          </a:lstStyle>
          <a:p>
            <a:r>
              <a:rPr lang="en-US" dirty="0"/>
              <a:t>Insert Subtitle</a:t>
            </a:r>
          </a:p>
          <a:p>
            <a:fld id="{EAD0D8A1-9272-4814-ACF4-A1B21DF74A95}" type="datetime4">
              <a:rPr lang="en-US" smtClean="0"/>
              <a:t>January 30, 2017</a:t>
            </a:fld>
            <a:endParaRPr lang="en-US" dirty="0"/>
          </a:p>
          <a:p>
            <a:endParaRPr lang="en-US" dirty="0"/>
          </a:p>
        </p:txBody>
      </p:sp>
    </p:spTree>
    <p:extLst>
      <p:ext uri="{BB962C8B-B14F-4D97-AF65-F5344CB8AC3E}">
        <p14:creationId xmlns:p14="http://schemas.microsoft.com/office/powerpoint/2010/main" val="3407565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ingle Textbox">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1"/>
            <a:ext cx="11379200" cy="83820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9600" y="1143000"/>
            <a:ext cx="10972800" cy="4830765"/>
          </a:xfrm>
          <a:prstGeom prst="rect">
            <a:avLst/>
          </a:prstGeom>
        </p:spPr>
        <p:txBody>
          <a:bodyPr/>
          <a:lstStyle>
            <a:lvl1pPr>
              <a:buClrTx/>
              <a:defRPr>
                <a:solidFill>
                  <a:srgbClr val="333333"/>
                </a:solidFill>
              </a:defRPr>
            </a:lvl1pPr>
            <a:lvl2pPr marL="571500" indent="-223838">
              <a:buClrTx/>
              <a:buFont typeface="Courier New" pitchFamily="49" charset="0"/>
              <a:buChar char="­"/>
              <a:defRPr sz="2200">
                <a:solidFill>
                  <a:srgbClr val="333333"/>
                </a:solidFill>
              </a:defRPr>
            </a:lvl2pPr>
            <a:lvl3pPr marL="909638" indent="-222250">
              <a:buClrTx/>
              <a:buFont typeface="Arial" pitchFamily="34" charset="0"/>
              <a:buChar char="•"/>
              <a:defRPr sz="2200">
                <a:solidFill>
                  <a:srgbClr val="333333"/>
                </a:solidFill>
              </a:defRPr>
            </a:lvl3pPr>
            <a:lvl4pPr marL="1258888" indent="-231775">
              <a:buClrTx/>
              <a:buFont typeface="Courier New" pitchFamily="49" charset="0"/>
              <a:buChar char="o"/>
              <a:defRPr sz="2200">
                <a:solidFill>
                  <a:srgbClr val="333333"/>
                </a:solidFill>
              </a:defRPr>
            </a:lvl4pPr>
            <a:lvl5pPr>
              <a:buClrTx/>
              <a:defRPr sz="2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ln/>
        </p:spPr>
        <p:txBody>
          <a:bodyPr/>
          <a:lstStyle>
            <a:lvl1pPr>
              <a:defRPr/>
            </a:lvl1pPr>
          </a:lstStyle>
          <a:p>
            <a:pPr>
              <a:defRPr/>
            </a:pPr>
            <a:fld id="{E598847C-29BA-4247-B46F-D9ABA83FCCC4}" type="slidenum">
              <a:rPr lang="en-US" altLang="en-US"/>
              <a:pPr>
                <a:defRPr/>
              </a:pPr>
              <a:t>‹#›</a:t>
            </a:fld>
            <a:endParaRPr lang="en-US" altLang="en-US" dirty="0"/>
          </a:p>
        </p:txBody>
      </p:sp>
    </p:spTree>
    <p:extLst>
      <p:ext uri="{BB962C8B-B14F-4D97-AF65-F5344CB8AC3E}">
        <p14:creationId xmlns:p14="http://schemas.microsoft.com/office/powerpoint/2010/main" val="216000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585216"/>
            <a:ext cx="12192000" cy="1105472"/>
          </a:xfrm>
        </p:spPr>
        <p:txBody>
          <a:bodyPr/>
          <a:lstStyle/>
          <a:p>
            <a:r>
              <a:rPr lang="en-US" dirty="0"/>
              <a:t>Click to edit Master title style</a:t>
            </a:r>
          </a:p>
        </p:txBody>
      </p:sp>
      <p:sp>
        <p:nvSpPr>
          <p:cNvPr id="3" name="Text Placeholder 2"/>
          <p:cNvSpPr>
            <a:spLocks noGrp="1"/>
          </p:cNvSpPr>
          <p:nvPr>
            <p:ph type="body" idx="1"/>
          </p:nvPr>
        </p:nvSpPr>
        <p:spPr>
          <a:xfrm>
            <a:off x="0" y="1681163"/>
            <a:ext cx="5997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0" y="2505075"/>
            <a:ext cx="5997575" cy="3684588"/>
          </a:xfrm>
        </p:spPr>
        <p:txBody>
          <a:bodyPr/>
          <a:lstStyle>
            <a:lvl2pPr>
              <a:defRPr baseline="0">
                <a:latin typeface="Times New Roman" panose="02020603050405020304" pitchFamily="18" charset="0"/>
              </a:defRPr>
            </a:lvl2pPr>
            <a:lvl3pPr>
              <a:defRPr baseline="0">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199" y="1681163"/>
            <a:ext cx="59975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997574" cy="3684588"/>
          </a:xfrm>
        </p:spPr>
        <p:txBody>
          <a:bodyPr/>
          <a:lstStyle>
            <a:lvl2pPr>
              <a:defRPr baseline="0">
                <a:latin typeface="Times New Roman" panose="02020603050405020304" pitchFamily="18" charset="0"/>
              </a:defRPr>
            </a:lvl2pPr>
            <a:lvl3pPr>
              <a:defRPr baseline="0">
                <a:latin typeface="Times New Roman" panose="02020603050405020304" pitchFamily="18" charset="0"/>
              </a:defRPr>
            </a:lvl3pPr>
            <a:lvl4pPr>
              <a:defRPr baseline="0">
                <a:latin typeface="Times New Roman" panose="02020603050405020304" pitchFamily="18" charset="0"/>
              </a:defRPr>
            </a:lvl4pPr>
            <a:lvl5pPr>
              <a:defRPr baseline="0">
                <a:latin typeface="Times New Roman" panose="020206030504050203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6060985A-23B9-4041-A757-70BB357DE0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77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ingle Text Box with Blue Top ">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1"/>
            <a:ext cx="11379200" cy="83820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9600" y="1676403"/>
            <a:ext cx="10972800" cy="4297363"/>
          </a:xfrm>
          <a:prstGeom prst="rect">
            <a:avLst/>
          </a:prstGeom>
        </p:spPr>
        <p:txBody>
          <a:bodyPr/>
          <a:lstStyle>
            <a:lvl1pPr>
              <a:buClrTx/>
              <a:defRPr>
                <a:solidFill>
                  <a:srgbClr val="333333"/>
                </a:solidFill>
              </a:defRPr>
            </a:lvl1pPr>
            <a:lvl2pPr marL="571500" indent="-223838">
              <a:buClrTx/>
              <a:buFont typeface="Courier New" pitchFamily="49" charset="0"/>
              <a:buChar char="­"/>
              <a:defRPr sz="2200">
                <a:solidFill>
                  <a:srgbClr val="333333"/>
                </a:solidFill>
              </a:defRPr>
            </a:lvl2pPr>
            <a:lvl3pPr marL="909638" indent="-222250">
              <a:buClrTx/>
              <a:buFont typeface="Arial" pitchFamily="34" charset="0"/>
              <a:buChar char="•"/>
              <a:defRPr sz="2200">
                <a:solidFill>
                  <a:srgbClr val="333333"/>
                </a:solidFill>
              </a:defRPr>
            </a:lvl3pPr>
            <a:lvl4pPr marL="1258888" indent="-231775">
              <a:buClrTx/>
              <a:buFont typeface="Courier New" pitchFamily="49" charset="0"/>
              <a:buChar char="o"/>
              <a:defRPr sz="2200">
                <a:solidFill>
                  <a:srgbClr val="333333"/>
                </a:solidFill>
              </a:defRPr>
            </a:lvl4pPr>
            <a:lvl5pPr>
              <a:buClrTx/>
              <a:defRPr sz="2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1"/>
          </p:nvPr>
        </p:nvSpPr>
        <p:spPr>
          <a:xfrm>
            <a:off x="609600" y="990601"/>
            <a:ext cx="10972800" cy="609600"/>
          </a:xfrm>
          <a:prstGeom prst="rect">
            <a:avLst/>
          </a:prstGeom>
          <a:solidFill>
            <a:schemeClr val="bg2"/>
          </a:solidFill>
        </p:spPr>
        <p:txBody>
          <a:bodyPr anchor="ctr"/>
          <a:lstStyle>
            <a:lvl1pPr marL="0" indent="0" algn="ctr">
              <a:buClrTx/>
              <a:buNone/>
              <a:defRPr sz="2000">
                <a:solidFill>
                  <a:schemeClr val="tx1"/>
                </a:solidFill>
              </a:defRPr>
            </a:lvl1pPr>
            <a:lvl2pPr marL="571500" indent="-223838">
              <a:buClrTx/>
              <a:buFont typeface="Courier New" pitchFamily="49" charset="0"/>
              <a:buChar char="­"/>
              <a:defRPr sz="2200">
                <a:solidFill>
                  <a:srgbClr val="333333"/>
                </a:solidFill>
              </a:defRPr>
            </a:lvl2pPr>
            <a:lvl3pPr marL="909638" indent="-222250">
              <a:buClrTx/>
              <a:buFont typeface="Arial" pitchFamily="34" charset="0"/>
              <a:buChar char="•"/>
              <a:defRPr sz="2200">
                <a:solidFill>
                  <a:srgbClr val="333333"/>
                </a:solidFill>
              </a:defRPr>
            </a:lvl3pPr>
            <a:lvl4pPr marL="1258888" indent="-231775">
              <a:buClrTx/>
              <a:buFont typeface="Courier New" pitchFamily="49" charset="0"/>
              <a:buChar char="o"/>
              <a:defRPr sz="2000">
                <a:solidFill>
                  <a:srgbClr val="333333"/>
                </a:solidFill>
              </a:defRPr>
            </a:lvl4pPr>
            <a:lvl5pPr>
              <a:buClrTx/>
              <a:defRPr sz="2000">
                <a:solidFill>
                  <a:srgbClr val="333333"/>
                </a:solidFill>
              </a:defRPr>
            </a:lvl5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fld id="{E598847C-29BA-4247-B46F-D9ABA83FCCC4}" type="slidenum">
              <a:rPr lang="en-US" altLang="en-US"/>
              <a:pPr>
                <a:defRPr/>
              </a:pPr>
              <a:t>‹#›</a:t>
            </a:fld>
            <a:endParaRPr lang="en-US" altLang="en-US" dirty="0"/>
          </a:p>
        </p:txBody>
      </p:sp>
    </p:spTree>
    <p:extLst>
      <p:ext uri="{BB962C8B-B14F-4D97-AF65-F5344CB8AC3E}">
        <p14:creationId xmlns:p14="http://schemas.microsoft.com/office/powerpoint/2010/main" val="3963372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ingle Text Box with Blue Bottom">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1"/>
            <a:ext cx="11379200" cy="838200"/>
          </a:xfrm>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a:xfrm>
            <a:off x="609600" y="990601"/>
            <a:ext cx="10972800" cy="4191000"/>
          </a:xfrm>
          <a:prstGeom prst="rect">
            <a:avLst/>
          </a:prstGeom>
        </p:spPr>
        <p:txBody>
          <a:bodyPr/>
          <a:lstStyle>
            <a:lvl1pPr>
              <a:buClrTx/>
              <a:defRPr sz="2200">
                <a:solidFill>
                  <a:srgbClr val="333333"/>
                </a:solidFill>
              </a:defRPr>
            </a:lvl1pPr>
            <a:lvl2pPr marL="571500" indent="-223838">
              <a:buClrTx/>
              <a:buFont typeface="Courier New" pitchFamily="49" charset="0"/>
              <a:buChar char="­"/>
              <a:defRPr sz="2200">
                <a:solidFill>
                  <a:srgbClr val="333333"/>
                </a:solidFill>
              </a:defRPr>
            </a:lvl2pPr>
            <a:lvl3pPr marL="909638" indent="-222250">
              <a:buClrTx/>
              <a:buFont typeface="Arial" pitchFamily="34" charset="0"/>
              <a:buChar char="•"/>
              <a:defRPr sz="2200">
                <a:solidFill>
                  <a:srgbClr val="333333"/>
                </a:solidFill>
              </a:defRPr>
            </a:lvl3pPr>
            <a:lvl4pPr marL="1258888" indent="-231775">
              <a:buClrTx/>
              <a:buFont typeface="Courier New" pitchFamily="49" charset="0"/>
              <a:buChar char="o"/>
              <a:defRPr sz="2200">
                <a:solidFill>
                  <a:srgbClr val="333333"/>
                </a:solidFill>
              </a:defRPr>
            </a:lvl4pPr>
            <a:lvl5pPr>
              <a:buClrTx/>
              <a:defRPr sz="2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1"/>
          </p:nvPr>
        </p:nvSpPr>
        <p:spPr>
          <a:xfrm>
            <a:off x="609600" y="5334000"/>
            <a:ext cx="10972800" cy="609600"/>
          </a:xfrm>
          <a:prstGeom prst="rect">
            <a:avLst/>
          </a:prstGeom>
          <a:solidFill>
            <a:schemeClr val="bg2"/>
          </a:solidFill>
        </p:spPr>
        <p:txBody>
          <a:bodyPr anchor="ctr"/>
          <a:lstStyle>
            <a:lvl1pPr marL="0" indent="0" algn="ctr">
              <a:buClrTx/>
              <a:buNone/>
              <a:defRPr sz="2000">
                <a:solidFill>
                  <a:schemeClr val="tx1"/>
                </a:solidFill>
              </a:defRPr>
            </a:lvl1pPr>
            <a:lvl2pPr marL="571500" indent="-223838">
              <a:buClrTx/>
              <a:buFont typeface="Courier New" pitchFamily="49" charset="0"/>
              <a:buChar char="­"/>
              <a:defRPr sz="2200">
                <a:solidFill>
                  <a:srgbClr val="333333"/>
                </a:solidFill>
              </a:defRPr>
            </a:lvl2pPr>
            <a:lvl3pPr marL="909638" indent="-222250">
              <a:buClrTx/>
              <a:buFont typeface="Arial" pitchFamily="34" charset="0"/>
              <a:buChar char="•"/>
              <a:defRPr sz="2200">
                <a:solidFill>
                  <a:srgbClr val="333333"/>
                </a:solidFill>
              </a:defRPr>
            </a:lvl3pPr>
            <a:lvl4pPr marL="1258888" indent="-231775">
              <a:buClrTx/>
              <a:buFont typeface="Courier New" pitchFamily="49" charset="0"/>
              <a:buChar char="o"/>
              <a:defRPr sz="2000">
                <a:solidFill>
                  <a:srgbClr val="333333"/>
                </a:solidFill>
              </a:defRPr>
            </a:lvl4pPr>
            <a:lvl5pPr>
              <a:buClrTx/>
              <a:defRPr sz="2000">
                <a:solidFill>
                  <a:srgbClr val="333333"/>
                </a:solidFill>
              </a:defRPr>
            </a:lvl5pPr>
          </a:lstStyle>
          <a:p>
            <a:pPr lvl="0"/>
            <a:r>
              <a:rPr lang="en-US"/>
              <a:t>Click to edit Master text styles</a:t>
            </a:r>
          </a:p>
        </p:txBody>
      </p:sp>
      <p:sp>
        <p:nvSpPr>
          <p:cNvPr id="6" name="Rectangle 6"/>
          <p:cNvSpPr>
            <a:spLocks noGrp="1" noChangeArrowheads="1"/>
          </p:cNvSpPr>
          <p:nvPr>
            <p:ph type="sldNum" sz="quarter" idx="12"/>
          </p:nvPr>
        </p:nvSpPr>
        <p:spPr>
          <a:ln/>
        </p:spPr>
        <p:txBody>
          <a:bodyPr/>
          <a:lstStyle>
            <a:lvl1pPr>
              <a:defRPr/>
            </a:lvl1pPr>
          </a:lstStyle>
          <a:p>
            <a:pPr>
              <a:defRPr/>
            </a:pPr>
            <a:fld id="{DC1A4C1A-7C4D-4AE7-9F26-5C4713294C45}" type="slidenum">
              <a:rPr lang="en-US" altLang="en-US"/>
              <a:pPr>
                <a:defRPr/>
              </a:pPr>
              <a:t>‹#›</a:t>
            </a:fld>
            <a:endParaRPr lang="en-US" altLang="en-US" dirty="0"/>
          </a:p>
        </p:txBody>
      </p:sp>
    </p:spTree>
    <p:extLst>
      <p:ext uri="{BB962C8B-B14F-4D97-AF65-F5344CB8AC3E}">
        <p14:creationId xmlns:p14="http://schemas.microsoft.com/office/powerpoint/2010/main" val="291955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Vertical Text Boxes ">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0"/>
            <a:ext cx="11277600" cy="838200"/>
          </a:xfrm>
        </p:spPr>
        <p:txBody>
          <a:bodyPr/>
          <a:lstStyle>
            <a:lvl1pPr>
              <a:defRPr/>
            </a:lvl1pPr>
          </a:lstStyle>
          <a:p>
            <a:r>
              <a:rPr lang="en-US"/>
              <a:t>Click to edit Master title style</a:t>
            </a:r>
            <a:endParaRPr lang="en-US" dirty="0"/>
          </a:p>
        </p:txBody>
      </p:sp>
      <p:sp>
        <p:nvSpPr>
          <p:cNvPr id="4" name="Content Placeholder 3"/>
          <p:cNvSpPr>
            <a:spLocks noGrp="1"/>
          </p:cNvSpPr>
          <p:nvPr>
            <p:ph sz="half" idx="2"/>
          </p:nvPr>
        </p:nvSpPr>
        <p:spPr>
          <a:xfrm>
            <a:off x="609600" y="1066800"/>
            <a:ext cx="5386917" cy="4876800"/>
          </a:xfrm>
          <a:prstGeom prst="rect">
            <a:avLst/>
          </a:prstGeom>
        </p:spPr>
        <p:txBody>
          <a:bodyPr/>
          <a:lstStyle>
            <a:lvl1pPr>
              <a:buClrTx/>
              <a:defRPr sz="2200">
                <a:solidFill>
                  <a:srgbClr val="333333"/>
                </a:solidFill>
              </a:defRPr>
            </a:lvl1pPr>
            <a:lvl2pPr marL="571500" indent="-223838" algn="l">
              <a:buClrTx/>
              <a:buFont typeface="Courier New" pitchFamily="49" charset="0"/>
              <a:buChar char="­"/>
              <a:defRPr sz="2200">
                <a:solidFill>
                  <a:srgbClr val="333333"/>
                </a:solidFill>
              </a:defRPr>
            </a:lvl2pPr>
            <a:lvl3pPr marL="909638" indent="-222250" algn="l">
              <a:buClrTx/>
              <a:buFont typeface="Arial" pitchFamily="34" charset="0"/>
              <a:buChar char="•"/>
              <a:defRPr sz="2200">
                <a:solidFill>
                  <a:srgbClr val="333333"/>
                </a:solidFill>
              </a:defRPr>
            </a:lvl3pPr>
            <a:lvl4pPr marL="1258888" indent="-231775">
              <a:buClrTx/>
              <a:buFont typeface="Courier New" pitchFamily="49" charset="0"/>
              <a:buChar char="o"/>
              <a:defRPr sz="2200">
                <a:solidFill>
                  <a:srgbClr val="333333"/>
                </a:solidFill>
              </a:defRPr>
            </a:lvl4pPr>
            <a:lvl5pPr>
              <a:buClrTx/>
              <a:defRPr sz="2000">
                <a:solidFill>
                  <a:srgbClr val="3333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Content Placeholder 5"/>
          <p:cNvSpPr>
            <a:spLocks noGrp="1"/>
          </p:cNvSpPr>
          <p:nvPr>
            <p:ph sz="quarter" idx="4"/>
          </p:nvPr>
        </p:nvSpPr>
        <p:spPr>
          <a:xfrm>
            <a:off x="6193369" y="1066800"/>
            <a:ext cx="5389033" cy="4876800"/>
          </a:xfrm>
          <a:prstGeom prst="rect">
            <a:avLst/>
          </a:prstGeom>
        </p:spPr>
        <p:txBody>
          <a:bodyPr/>
          <a:lstStyle>
            <a:lvl1pPr>
              <a:buClrTx/>
              <a:defRPr sz="2200">
                <a:solidFill>
                  <a:srgbClr val="333333"/>
                </a:solidFill>
              </a:defRPr>
            </a:lvl1pPr>
            <a:lvl2pPr marL="571500" indent="-223838">
              <a:buClrTx/>
              <a:buFont typeface="Courier New" pitchFamily="49" charset="0"/>
              <a:buChar char="­"/>
              <a:defRPr sz="2200">
                <a:solidFill>
                  <a:srgbClr val="333333"/>
                </a:solidFill>
              </a:defRPr>
            </a:lvl2pPr>
            <a:lvl3pPr marL="909638" indent="-222250">
              <a:buClrTx/>
              <a:buFont typeface="Arial" pitchFamily="34" charset="0"/>
              <a:buChar char="•"/>
              <a:defRPr sz="2200">
                <a:solidFill>
                  <a:srgbClr val="333333"/>
                </a:solidFill>
              </a:defRPr>
            </a:lvl3pPr>
            <a:lvl4pPr marL="1258888" indent="-231775">
              <a:buClrTx/>
              <a:buFont typeface="Courier New" pitchFamily="49" charset="0"/>
              <a:buChar char="o"/>
              <a:defRPr sz="2200">
                <a:solidFill>
                  <a:srgbClr val="333333"/>
                </a:solidFill>
              </a:defRPr>
            </a:lvl4pPr>
            <a:lvl5pPr>
              <a:buClrTx/>
              <a:defRPr sz="2000">
                <a:solidFill>
                  <a:srgbClr val="3333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a:spLocks noGrp="1" noChangeArrowheads="1"/>
          </p:cNvSpPr>
          <p:nvPr>
            <p:ph type="sldNum" sz="quarter" idx="10"/>
          </p:nvPr>
        </p:nvSpPr>
        <p:spPr>
          <a:ln/>
        </p:spPr>
        <p:txBody>
          <a:bodyPr/>
          <a:lstStyle>
            <a:lvl1pPr>
              <a:defRPr/>
            </a:lvl1pPr>
          </a:lstStyle>
          <a:p>
            <a:pPr>
              <a:defRPr/>
            </a:pPr>
            <a:fld id="{AF6E3E86-D6AB-4128-8E66-E35952B390C8}" type="slidenum">
              <a:rPr lang="en-US" altLang="en-US"/>
              <a:pPr>
                <a:defRPr/>
              </a:pPr>
              <a:t>‹#›</a:t>
            </a:fld>
            <a:endParaRPr lang="en-US" altLang="en-US" dirty="0"/>
          </a:p>
        </p:txBody>
      </p:sp>
    </p:spTree>
    <p:extLst>
      <p:ext uri="{BB962C8B-B14F-4D97-AF65-F5344CB8AC3E}">
        <p14:creationId xmlns:p14="http://schemas.microsoft.com/office/powerpoint/2010/main" val="703836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Two Vertical Text Boxes with Blue">
    <p:spTree>
      <p:nvGrpSpPr>
        <p:cNvPr id="1" name=""/>
        <p:cNvGrpSpPr/>
        <p:nvPr/>
      </p:nvGrpSpPr>
      <p:grpSpPr>
        <a:xfrm>
          <a:off x="0" y="0"/>
          <a:ext cx="0" cy="0"/>
          <a:chOff x="0" y="0"/>
          <a:chExt cx="0" cy="0"/>
        </a:xfrm>
      </p:grpSpPr>
      <p:sp>
        <p:nvSpPr>
          <p:cNvPr id="2" name="Title 1"/>
          <p:cNvSpPr>
            <a:spLocks noGrp="1"/>
          </p:cNvSpPr>
          <p:nvPr>
            <p:ph type="title"/>
          </p:nvPr>
        </p:nvSpPr>
        <p:spPr>
          <a:xfrm>
            <a:off x="406400" y="76200"/>
            <a:ext cx="11277600" cy="8382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990600"/>
            <a:ext cx="5386917" cy="639762"/>
          </a:xfrm>
          <a:prstGeom prst="rect">
            <a:avLst/>
          </a:prstGeom>
          <a:solidFill>
            <a:schemeClr val="bg2"/>
          </a:solidFill>
        </p:spPr>
        <p:txBody>
          <a:bodyPr anchor="ct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1752600"/>
            <a:ext cx="5386917" cy="4191000"/>
          </a:xfrm>
          <a:prstGeom prst="rect">
            <a:avLst/>
          </a:prstGeom>
        </p:spPr>
        <p:txBody>
          <a:bodyPr/>
          <a:lstStyle>
            <a:lvl1pPr>
              <a:buClrTx/>
              <a:defRPr sz="2200">
                <a:solidFill>
                  <a:srgbClr val="333333"/>
                </a:solidFill>
              </a:defRPr>
            </a:lvl1pPr>
            <a:lvl2pPr marL="571500" indent="-223838" algn="l">
              <a:buClrTx/>
              <a:buFont typeface="Courier New" pitchFamily="49" charset="0"/>
              <a:buChar char="­"/>
              <a:defRPr sz="2200">
                <a:solidFill>
                  <a:srgbClr val="333333"/>
                </a:solidFill>
              </a:defRPr>
            </a:lvl2pPr>
            <a:lvl3pPr marL="909638" indent="-222250" algn="l">
              <a:buClrTx/>
              <a:buFont typeface="Arial" pitchFamily="34" charset="0"/>
              <a:buChar char="•"/>
              <a:defRPr sz="2200">
                <a:solidFill>
                  <a:srgbClr val="333333"/>
                </a:solidFill>
              </a:defRPr>
            </a:lvl3pPr>
            <a:lvl4pPr marL="1258888" indent="-231775">
              <a:buClrTx/>
              <a:buFont typeface="Courier New" pitchFamily="49" charset="0"/>
              <a:buChar char="o"/>
              <a:defRPr sz="2200">
                <a:solidFill>
                  <a:srgbClr val="333333"/>
                </a:solidFill>
              </a:defRPr>
            </a:lvl4pPr>
            <a:lvl5pPr>
              <a:buClrTx/>
              <a:defRPr sz="2000">
                <a:solidFill>
                  <a:srgbClr val="3333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5" name="Text Placeholder 4"/>
          <p:cNvSpPr>
            <a:spLocks noGrp="1"/>
          </p:cNvSpPr>
          <p:nvPr>
            <p:ph type="body" sz="quarter" idx="3"/>
          </p:nvPr>
        </p:nvSpPr>
        <p:spPr>
          <a:xfrm>
            <a:off x="6193369" y="990600"/>
            <a:ext cx="5389033" cy="639762"/>
          </a:xfrm>
          <a:prstGeom prst="rect">
            <a:avLst/>
          </a:prstGeom>
          <a:solidFill>
            <a:schemeClr val="bg2"/>
          </a:solidFill>
        </p:spPr>
        <p:txBody>
          <a:bodyPr anchor="ctr"/>
          <a:lstStyle>
            <a:lvl1pPr marL="0" indent="0" algn="ctr">
              <a:buNone/>
              <a:defRPr lang="en-US" sz="2400" b="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1752600"/>
            <a:ext cx="5389033" cy="4191000"/>
          </a:xfrm>
          <a:prstGeom prst="rect">
            <a:avLst/>
          </a:prstGeom>
        </p:spPr>
        <p:txBody>
          <a:bodyPr/>
          <a:lstStyle>
            <a:lvl1pPr>
              <a:buClrTx/>
              <a:defRPr sz="2200">
                <a:solidFill>
                  <a:srgbClr val="333333"/>
                </a:solidFill>
              </a:defRPr>
            </a:lvl1pPr>
            <a:lvl2pPr marL="571500" indent="-223838">
              <a:buClrTx/>
              <a:buFont typeface="Courier New" pitchFamily="49" charset="0"/>
              <a:buChar char="­"/>
              <a:defRPr sz="2200">
                <a:solidFill>
                  <a:srgbClr val="333333"/>
                </a:solidFill>
              </a:defRPr>
            </a:lvl2pPr>
            <a:lvl3pPr marL="909638" indent="-222250">
              <a:buClrTx/>
              <a:buFont typeface="Arial" pitchFamily="34" charset="0"/>
              <a:buChar char="•"/>
              <a:defRPr sz="2200">
                <a:solidFill>
                  <a:srgbClr val="333333"/>
                </a:solidFill>
              </a:defRPr>
            </a:lvl3pPr>
            <a:lvl4pPr marL="1258888" indent="-231775">
              <a:buClrTx/>
              <a:buFont typeface="Courier New" pitchFamily="49" charset="0"/>
              <a:buChar char="o"/>
              <a:defRPr sz="2200">
                <a:solidFill>
                  <a:srgbClr val="333333"/>
                </a:solidFill>
              </a:defRPr>
            </a:lvl4pPr>
            <a:lvl5pPr>
              <a:buClrTx/>
              <a:defRPr sz="2000">
                <a:solidFill>
                  <a:srgbClr val="333333"/>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Rectangle 6"/>
          <p:cNvSpPr>
            <a:spLocks noGrp="1" noChangeArrowheads="1"/>
          </p:cNvSpPr>
          <p:nvPr>
            <p:ph type="sldNum" sz="quarter" idx="10"/>
          </p:nvPr>
        </p:nvSpPr>
        <p:spPr>
          <a:ln/>
        </p:spPr>
        <p:txBody>
          <a:bodyPr/>
          <a:lstStyle>
            <a:lvl1pPr>
              <a:defRPr/>
            </a:lvl1pPr>
          </a:lstStyle>
          <a:p>
            <a:pPr>
              <a:defRPr/>
            </a:pPr>
            <a:fld id="{AF6E3E86-D6AB-4128-8E66-E35952B390C8}" type="slidenum">
              <a:rPr lang="en-US" altLang="en-US"/>
              <a:pPr>
                <a:defRPr/>
              </a:pPr>
              <a:t>‹#›</a:t>
            </a:fld>
            <a:endParaRPr lang="en-US" altLang="en-US" dirty="0"/>
          </a:p>
        </p:txBody>
      </p:sp>
    </p:spTree>
    <p:extLst>
      <p:ext uri="{BB962C8B-B14F-4D97-AF65-F5344CB8AC3E}">
        <p14:creationId xmlns:p14="http://schemas.microsoft.com/office/powerpoint/2010/main" val="1460500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Graphic Image Righ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11118" t="7037" r="51776" b="8714"/>
          <a:stretch/>
        </p:blipFill>
        <p:spPr>
          <a:xfrm>
            <a:off x="0" y="0"/>
            <a:ext cx="12192000" cy="6858000"/>
          </a:xfrm>
          <a:prstGeom prst="rect">
            <a:avLst/>
          </a:prstGeom>
        </p:spPr>
      </p:pic>
      <p:sp>
        <p:nvSpPr>
          <p:cNvPr id="148482" name="Rectangle 2"/>
          <p:cNvSpPr>
            <a:spLocks noGrp="1" noChangeArrowheads="1"/>
          </p:cNvSpPr>
          <p:nvPr>
            <p:ph type="ctrTitle"/>
          </p:nvPr>
        </p:nvSpPr>
        <p:spPr>
          <a:xfrm>
            <a:off x="406402" y="76200"/>
            <a:ext cx="10968567" cy="838200"/>
          </a:xfrm>
        </p:spPr>
        <p:txBody>
          <a:bodyPr/>
          <a:lstStyle>
            <a:lvl1pPr>
              <a:defRPr/>
            </a:lvl1pPr>
          </a:lstStyle>
          <a:p>
            <a:pPr lvl="0"/>
            <a:r>
              <a:rPr lang="en-US" noProof="0"/>
              <a:t>Click to edit Master title style</a:t>
            </a:r>
            <a:endParaRPr lang="en-US" noProof="0" dirty="0"/>
          </a:p>
        </p:txBody>
      </p:sp>
      <p:sp>
        <p:nvSpPr>
          <p:cNvPr id="7" name="Content Placeholder 2"/>
          <p:cNvSpPr>
            <a:spLocks noGrp="1"/>
          </p:cNvSpPr>
          <p:nvPr>
            <p:ph idx="1"/>
          </p:nvPr>
        </p:nvSpPr>
        <p:spPr>
          <a:xfrm>
            <a:off x="609600" y="990603"/>
            <a:ext cx="10972800" cy="1828798"/>
          </a:xfrm>
          <a:prstGeom prst="rect">
            <a:avLst/>
          </a:prstGeom>
        </p:spPr>
        <p:txBody>
          <a:bodyPr/>
          <a:lstStyle>
            <a:lvl1pPr>
              <a:buClrTx/>
              <a:defRPr sz="2200">
                <a:solidFill>
                  <a:srgbClr val="333333"/>
                </a:solidFill>
              </a:defRPr>
            </a:lvl1pPr>
            <a:lvl2pPr marL="571500" indent="-223838">
              <a:buClrTx/>
              <a:buFont typeface="Courier New" pitchFamily="49" charset="0"/>
              <a:buChar char="­"/>
              <a:defRPr sz="2200">
                <a:solidFill>
                  <a:srgbClr val="333333"/>
                </a:solidFill>
              </a:defRPr>
            </a:lvl2pPr>
            <a:lvl3pPr marL="909638" indent="-222250">
              <a:buClrTx/>
              <a:buFont typeface="Arial" pitchFamily="34" charset="0"/>
              <a:buChar char="•"/>
              <a:defRPr sz="2200">
                <a:solidFill>
                  <a:srgbClr val="333333"/>
                </a:solidFill>
              </a:defRPr>
            </a:lvl3pPr>
            <a:lvl4pPr marL="1258888" indent="-231775">
              <a:buClrTx/>
              <a:buFont typeface="Courier New" pitchFamily="49" charset="0"/>
              <a:buChar char="o"/>
              <a:defRPr sz="2200">
                <a:solidFill>
                  <a:srgbClr val="333333"/>
                </a:solidFill>
              </a:defRPr>
            </a:lvl4pPr>
            <a:lvl5pPr>
              <a:buClrTx/>
              <a:defRPr sz="20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idx="11"/>
          </p:nvPr>
        </p:nvSpPr>
        <p:spPr>
          <a:xfrm>
            <a:off x="609600" y="2849338"/>
            <a:ext cx="5384800" cy="3018063"/>
          </a:xfrm>
          <a:prstGeom prst="rect">
            <a:avLst/>
          </a:prstGeom>
        </p:spPr>
        <p:txBody>
          <a:bodyPr/>
          <a:lstStyle>
            <a:lvl1pPr>
              <a:buClrTx/>
              <a:defRPr sz="2200">
                <a:solidFill>
                  <a:srgbClr val="333333"/>
                </a:solidFill>
              </a:defRPr>
            </a:lvl1pPr>
            <a:lvl2pPr marL="571500" indent="-223838">
              <a:buClrTx/>
              <a:buFont typeface="Courier New" pitchFamily="49" charset="0"/>
              <a:buChar char="­"/>
              <a:defRPr sz="2200">
                <a:solidFill>
                  <a:srgbClr val="333333"/>
                </a:solidFill>
              </a:defRPr>
            </a:lvl2pPr>
            <a:lvl3pPr marL="909638" marR="0" indent="-222250" algn="l" defTabSz="914400" rtl="0" eaLnBrk="0" fontAlgn="base" latinLnBrk="0" hangingPunct="0">
              <a:lnSpc>
                <a:spcPct val="100000"/>
              </a:lnSpc>
              <a:spcBef>
                <a:spcPct val="30000"/>
              </a:spcBef>
              <a:spcAft>
                <a:spcPct val="0"/>
              </a:spcAft>
              <a:buClrTx/>
              <a:buSzTx/>
              <a:buFont typeface="Arial" pitchFamily="34" charset="0"/>
              <a:buChar char="•"/>
              <a:tabLst/>
              <a:defRPr sz="2200">
                <a:solidFill>
                  <a:srgbClr val="333333"/>
                </a:solidFill>
              </a:defRPr>
            </a:lvl3pPr>
            <a:lvl4pPr marL="1379538" indent="-342900">
              <a:buClrTx/>
              <a:buFont typeface="Courier New" pitchFamily="49" charset="0"/>
              <a:buChar char="o"/>
              <a:defRPr sz="2200">
                <a:solidFill>
                  <a:srgbClr val="333333"/>
                </a:solidFill>
              </a:defRPr>
            </a:lvl4pPr>
            <a:lvl5pPr>
              <a:buClrTx/>
              <a:defRPr sz="2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a:spLocks noGrp="1" noChangeArrowheads="1"/>
          </p:cNvSpPr>
          <p:nvPr>
            <p:ph type="sldNum" sz="quarter" idx="12"/>
          </p:nvPr>
        </p:nvSpPr>
        <p:spPr/>
        <p:txBody>
          <a:bodyPr/>
          <a:lstStyle>
            <a:lvl1pPr>
              <a:defRPr/>
            </a:lvl1pPr>
          </a:lstStyle>
          <a:p>
            <a:pPr>
              <a:defRPr/>
            </a:pPr>
            <a:fld id="{9980DD11-9C3A-4671-AEE2-194F137BCE0C}" type="slidenum">
              <a:rPr lang="en-US" altLang="en-US"/>
              <a:pPr>
                <a:defRPr/>
              </a:pPr>
              <a:t>‹#›</a:t>
            </a:fld>
            <a:endParaRPr lang="en-US" altLang="en-US" dirty="0"/>
          </a:p>
        </p:txBody>
      </p:sp>
    </p:spTree>
    <p:extLst>
      <p:ext uri="{BB962C8B-B14F-4D97-AF65-F5344CB8AC3E}">
        <p14:creationId xmlns:p14="http://schemas.microsoft.com/office/powerpoint/2010/main" val="1844854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Graphic Image Left">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srcRect l="11118" t="7037" r="51776" b="8714"/>
          <a:stretch/>
        </p:blipFill>
        <p:spPr>
          <a:xfrm>
            <a:off x="0" y="0"/>
            <a:ext cx="12192000" cy="6858000"/>
          </a:xfrm>
          <a:prstGeom prst="rect">
            <a:avLst/>
          </a:prstGeom>
        </p:spPr>
      </p:pic>
      <p:sp>
        <p:nvSpPr>
          <p:cNvPr id="148482" name="Rectangle 2"/>
          <p:cNvSpPr>
            <a:spLocks noGrp="1" noChangeArrowheads="1"/>
          </p:cNvSpPr>
          <p:nvPr>
            <p:ph type="ctrTitle"/>
          </p:nvPr>
        </p:nvSpPr>
        <p:spPr>
          <a:xfrm>
            <a:off x="406402" y="76200"/>
            <a:ext cx="10968567" cy="838200"/>
          </a:xfrm>
        </p:spPr>
        <p:txBody>
          <a:bodyPr/>
          <a:lstStyle>
            <a:lvl1pPr>
              <a:defRPr/>
            </a:lvl1pPr>
          </a:lstStyle>
          <a:p>
            <a:pPr lvl="0"/>
            <a:r>
              <a:rPr lang="en-US" noProof="0"/>
              <a:t>Click to edit Master title style</a:t>
            </a:r>
            <a:endParaRPr lang="en-US" noProof="0" dirty="0"/>
          </a:p>
        </p:txBody>
      </p:sp>
      <p:sp>
        <p:nvSpPr>
          <p:cNvPr id="7" name="Content Placeholder 2"/>
          <p:cNvSpPr>
            <a:spLocks noGrp="1"/>
          </p:cNvSpPr>
          <p:nvPr>
            <p:ph idx="1"/>
          </p:nvPr>
        </p:nvSpPr>
        <p:spPr>
          <a:xfrm>
            <a:off x="609600" y="990603"/>
            <a:ext cx="10972800" cy="1828798"/>
          </a:xfrm>
          <a:prstGeom prst="rect">
            <a:avLst/>
          </a:prstGeom>
        </p:spPr>
        <p:txBody>
          <a:bodyPr/>
          <a:lstStyle>
            <a:lvl1pPr>
              <a:buClrTx/>
              <a:defRPr sz="2200">
                <a:solidFill>
                  <a:srgbClr val="333333"/>
                </a:solidFill>
              </a:defRPr>
            </a:lvl1pPr>
            <a:lvl2pPr marL="571500" indent="-223838">
              <a:buClrTx/>
              <a:buFont typeface="Courier New" pitchFamily="49" charset="0"/>
              <a:buChar char="­"/>
              <a:defRPr sz="2200">
                <a:solidFill>
                  <a:srgbClr val="333333"/>
                </a:solidFill>
              </a:defRPr>
            </a:lvl2pPr>
            <a:lvl3pPr marL="909638" indent="-222250">
              <a:buClrTx/>
              <a:buFont typeface="Arial" pitchFamily="34" charset="0"/>
              <a:buChar char="•"/>
              <a:defRPr sz="2200">
                <a:solidFill>
                  <a:srgbClr val="333333"/>
                </a:solidFill>
              </a:defRPr>
            </a:lvl3pPr>
            <a:lvl4pPr marL="1258888" indent="-231775">
              <a:buClrTx/>
              <a:buFont typeface="Courier New" pitchFamily="49" charset="0"/>
              <a:buChar char="o"/>
              <a:defRPr sz="2200">
                <a:solidFill>
                  <a:srgbClr val="333333"/>
                </a:solidFill>
              </a:defRPr>
            </a:lvl4pPr>
            <a:lvl5pPr>
              <a:buClrTx/>
              <a:defRPr sz="20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idx="11"/>
          </p:nvPr>
        </p:nvSpPr>
        <p:spPr>
          <a:xfrm>
            <a:off x="6197600" y="2849338"/>
            <a:ext cx="5384800" cy="3018063"/>
          </a:xfrm>
          <a:prstGeom prst="rect">
            <a:avLst/>
          </a:prstGeom>
        </p:spPr>
        <p:txBody>
          <a:bodyPr/>
          <a:lstStyle>
            <a:lvl1pPr>
              <a:buClrTx/>
              <a:defRPr sz="2200">
                <a:solidFill>
                  <a:srgbClr val="333333"/>
                </a:solidFill>
              </a:defRPr>
            </a:lvl1pPr>
            <a:lvl2pPr marL="571500" indent="-223838">
              <a:buClrTx/>
              <a:buFont typeface="Courier New" pitchFamily="49" charset="0"/>
              <a:buChar char="­"/>
              <a:defRPr sz="2200">
                <a:solidFill>
                  <a:srgbClr val="333333"/>
                </a:solidFill>
              </a:defRPr>
            </a:lvl2pPr>
            <a:lvl3pPr marL="909638" marR="0" indent="-222250" algn="l" defTabSz="914400" rtl="0" eaLnBrk="0" fontAlgn="base" latinLnBrk="0" hangingPunct="0">
              <a:lnSpc>
                <a:spcPct val="100000"/>
              </a:lnSpc>
              <a:spcBef>
                <a:spcPct val="30000"/>
              </a:spcBef>
              <a:spcAft>
                <a:spcPct val="0"/>
              </a:spcAft>
              <a:buClrTx/>
              <a:buSzTx/>
              <a:buFont typeface="Arial" pitchFamily="34" charset="0"/>
              <a:buChar char="•"/>
              <a:tabLst/>
              <a:defRPr sz="2200">
                <a:solidFill>
                  <a:srgbClr val="333333"/>
                </a:solidFill>
              </a:defRPr>
            </a:lvl3pPr>
            <a:lvl4pPr marL="1379538" indent="-342900">
              <a:buClrTx/>
              <a:buFont typeface="Courier New" pitchFamily="49" charset="0"/>
              <a:buChar char="o"/>
              <a:defRPr sz="2200">
                <a:solidFill>
                  <a:srgbClr val="333333"/>
                </a:solidFill>
              </a:defRPr>
            </a:lvl4pPr>
            <a:lvl5pPr>
              <a:buClrTx/>
              <a:defRPr sz="22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5"/>
          <p:cNvSpPr>
            <a:spLocks noGrp="1" noChangeArrowheads="1"/>
          </p:cNvSpPr>
          <p:nvPr>
            <p:ph type="sldNum" sz="quarter" idx="12"/>
          </p:nvPr>
        </p:nvSpPr>
        <p:spPr/>
        <p:txBody>
          <a:bodyPr/>
          <a:lstStyle>
            <a:lvl1pPr>
              <a:defRPr/>
            </a:lvl1pPr>
          </a:lstStyle>
          <a:p>
            <a:pPr>
              <a:defRPr/>
            </a:pPr>
            <a:fld id="{9980DD11-9C3A-4671-AEE2-194F137BCE0C}" type="slidenum">
              <a:rPr lang="en-US" altLang="en-US"/>
              <a:pPr>
                <a:defRPr/>
              </a:pPr>
              <a:t>‹#›</a:t>
            </a:fld>
            <a:endParaRPr lang="en-US" altLang="en-US" dirty="0"/>
          </a:p>
        </p:txBody>
      </p:sp>
    </p:spTree>
    <p:extLst>
      <p:ext uri="{BB962C8B-B14F-4D97-AF65-F5344CB8AC3E}">
        <p14:creationId xmlns:p14="http://schemas.microsoft.com/office/powerpoint/2010/main" val="1419671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Large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D30FEA8D-2461-4FEF-A7AA-74C5B80B0663}" type="slidenum">
              <a:rPr lang="en-US" altLang="en-US" smtClean="0"/>
              <a:pPr>
                <a:defRPr/>
              </a:pPr>
              <a:t>‹#›</a:t>
            </a:fld>
            <a:endParaRPr lang="en-US" altLang="en-US" dirty="0"/>
          </a:p>
        </p:txBody>
      </p:sp>
    </p:spTree>
    <p:extLst>
      <p:ext uri="{BB962C8B-B14F-4D97-AF65-F5344CB8AC3E}">
        <p14:creationId xmlns:p14="http://schemas.microsoft.com/office/powerpoint/2010/main" val="54612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Final">
    <p:spTree>
      <p:nvGrpSpPr>
        <p:cNvPr id="1" name=""/>
        <p:cNvGrpSpPr/>
        <p:nvPr/>
      </p:nvGrpSpPr>
      <p:grpSpPr>
        <a:xfrm>
          <a:off x="0" y="0"/>
          <a:ext cx="0" cy="0"/>
          <a:chOff x="0" y="0"/>
          <a:chExt cx="0" cy="0"/>
        </a:xfrm>
      </p:grpSpPr>
      <p:pic>
        <p:nvPicPr>
          <p:cNvPr id="2" name="Picture 2" descr="FEMA Seal and Signature"/>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19200" y="1666875"/>
            <a:ext cx="9753600"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a:spLocks noChangeArrowheads="1"/>
          </p:cNvSpPr>
          <p:nvPr userDrawn="1"/>
        </p:nvSpPr>
        <p:spPr bwMode="auto">
          <a:xfrm>
            <a:off x="0" y="5791200"/>
            <a:ext cx="3556000" cy="1066800"/>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0" fontAlgn="base" hangingPunct="0">
              <a:spcBef>
                <a:spcPct val="0"/>
              </a:spcBef>
              <a:spcAft>
                <a:spcPct val="0"/>
              </a:spcAft>
              <a:defRPr/>
            </a:pPr>
            <a:endParaRPr lang="en-US" altLang="en-US" sz="2400" dirty="0">
              <a:solidFill>
                <a:srgbClr val="FFFFFF"/>
              </a:solidFill>
            </a:endParaRPr>
          </a:p>
        </p:txBody>
      </p:sp>
      <p:sp>
        <p:nvSpPr>
          <p:cNvPr id="4" name="Slide Number Placeholder 1"/>
          <p:cNvSpPr>
            <a:spLocks noGrp="1"/>
          </p:cNvSpPr>
          <p:nvPr>
            <p:ph type="sldNum" sz="quarter" idx="10"/>
          </p:nvPr>
        </p:nvSpPr>
        <p:spPr/>
        <p:txBody>
          <a:bodyPr/>
          <a:lstStyle>
            <a:lvl1pPr>
              <a:defRPr/>
            </a:lvl1pPr>
          </a:lstStyle>
          <a:p>
            <a:pPr>
              <a:defRPr/>
            </a:pPr>
            <a:fld id="{8F7F7604-7805-4BB4-B8EC-15C90949264B}" type="slidenum">
              <a:rPr lang="en-US" altLang="en-US"/>
              <a:pPr>
                <a:defRPr/>
              </a:pPr>
              <a:t>‹#›</a:t>
            </a:fld>
            <a:endParaRPr lang="en-US" altLang="en-US" dirty="0"/>
          </a:p>
        </p:txBody>
      </p:sp>
    </p:spTree>
    <p:extLst>
      <p:ext uri="{BB962C8B-B14F-4D97-AF65-F5344CB8AC3E}">
        <p14:creationId xmlns:p14="http://schemas.microsoft.com/office/powerpoint/2010/main" val="404424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2"/>
            <a:ext cx="2743200" cy="365125"/>
          </a:xfrm>
          <a:prstGeom prst="rect">
            <a:avLst/>
          </a:prstGeom>
        </p:spPr>
        <p:txBody>
          <a:bodyPr/>
          <a:lstStyle/>
          <a:p>
            <a:pPr eaLnBrk="0" fontAlgn="base" hangingPunct="0">
              <a:spcBef>
                <a:spcPct val="0"/>
              </a:spcBef>
              <a:spcAft>
                <a:spcPct val="0"/>
              </a:spcAft>
            </a:pPr>
            <a:r>
              <a:rPr lang="en-US" sz="2400" dirty="0">
                <a:solidFill>
                  <a:srgbClr val="FFFFFF"/>
                </a:solidFill>
              </a:rPr>
              <a:t>Updated </a:t>
            </a:r>
            <a:r>
              <a:rPr lang="en-US" sz="2400" dirty="0">
                <a:solidFill>
                  <a:prstClr val="black">
                    <a:tint val="75000"/>
                  </a:prstClr>
                </a:solidFill>
                <a:latin typeface="Times New Roman" panose="02020603050405020304" pitchFamily="18" charset="0"/>
              </a:rPr>
              <a:t>2/18/2020</a:t>
            </a:r>
          </a:p>
          <a:p>
            <a:pPr eaLnBrk="0" fontAlgn="base" hangingPunct="0">
              <a:spcBef>
                <a:spcPct val="0"/>
              </a:spcBef>
              <a:spcAft>
                <a:spcPct val="0"/>
              </a:spcAft>
            </a:pPr>
            <a:endParaRPr lang="en-US" sz="2400" dirty="0">
              <a:solidFill>
                <a:srgbClr val="FFFFFF"/>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pPr eaLnBrk="0" fontAlgn="base" hangingPunct="0">
              <a:spcBef>
                <a:spcPct val="0"/>
              </a:spcBef>
              <a:spcAft>
                <a:spcPct val="0"/>
              </a:spcAft>
            </a:pPr>
            <a:endParaRPr lang="en-US" sz="2400">
              <a:solidFill>
                <a:srgbClr val="FFFFFF"/>
              </a:solidFill>
            </a:endParaRPr>
          </a:p>
        </p:txBody>
      </p:sp>
      <p:sp>
        <p:nvSpPr>
          <p:cNvPr id="7" name="Slide Number Placeholder 6"/>
          <p:cNvSpPr>
            <a:spLocks noGrp="1"/>
          </p:cNvSpPr>
          <p:nvPr>
            <p:ph type="sldNum" sz="quarter" idx="12"/>
          </p:nvPr>
        </p:nvSpPr>
        <p:spPr/>
        <p:txBody>
          <a:bodyPr/>
          <a:lstStyle/>
          <a:p>
            <a:fld id="{91F3651F-F778-4E47-B514-2C37C172F7BE}" type="slidenum">
              <a:rPr lang="en-US" smtClean="0"/>
              <a:pPr/>
              <a:t>‹#›</a:t>
            </a:fld>
            <a:endParaRPr lang="en-US"/>
          </a:p>
        </p:txBody>
      </p:sp>
    </p:spTree>
    <p:extLst>
      <p:ext uri="{BB962C8B-B14F-4D97-AF65-F5344CB8AC3E}">
        <p14:creationId xmlns:p14="http://schemas.microsoft.com/office/powerpoint/2010/main" val="1800404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4457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6060985A-23B9-4041-A757-70BB357DE0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62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a:prstGeom prst="rect">
            <a:avLst/>
          </a:prstGeo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a:prstGeom prst="rect">
            <a:avLst/>
          </a:prstGeom>
        </p:spPr>
        <p:txBody>
          <a:bodyPr/>
          <a:lstStyle>
            <a:lvl1pPr>
              <a:defRPr>
                <a:latin typeface="Arial" charset="0"/>
              </a:defRPr>
            </a:lvl1pPr>
          </a:lstStyle>
          <a:p>
            <a:pPr eaLnBrk="0" fontAlgn="base" hangingPunct="0">
              <a:spcBef>
                <a:spcPct val="0"/>
              </a:spcBef>
              <a:spcAft>
                <a:spcPct val="0"/>
              </a:spcAft>
              <a:defRPr/>
            </a:pPr>
            <a:r>
              <a:rPr lang="en-US" sz="2400" dirty="0">
                <a:solidFill>
                  <a:srgbClr val="FFFFFF"/>
                </a:solidFill>
              </a:rPr>
              <a:t>Updated</a:t>
            </a:r>
            <a:r>
              <a:rPr lang="en-US" sz="2400" dirty="0">
                <a:solidFill>
                  <a:prstClr val="black">
                    <a:tint val="75000"/>
                  </a:prstClr>
                </a:solidFill>
                <a:latin typeface="Times New Roman" panose="02020603050405020304" pitchFamily="18" charset="0"/>
              </a:rPr>
              <a:t>2/18/2020</a:t>
            </a:r>
          </a:p>
          <a:p>
            <a:pPr eaLnBrk="0" fontAlgn="base" hangingPunct="0">
              <a:spcBef>
                <a:spcPct val="0"/>
              </a:spcBef>
              <a:spcAft>
                <a:spcPct val="0"/>
              </a:spcAft>
              <a:defRPr/>
            </a:pPr>
            <a:endParaRPr lang="en-US" sz="2400" dirty="0">
              <a:solidFill>
                <a:srgbClr val="FFFFFF"/>
              </a:solidFill>
            </a:endParaRPr>
          </a:p>
        </p:txBody>
      </p:sp>
      <p:sp>
        <p:nvSpPr>
          <p:cNvPr id="6" name="Footer Placeholder 5"/>
          <p:cNvSpPr>
            <a:spLocks noGrp="1"/>
          </p:cNvSpPr>
          <p:nvPr>
            <p:ph type="ftr" sz="quarter" idx="11"/>
          </p:nvPr>
        </p:nvSpPr>
        <p:spPr>
          <a:xfrm>
            <a:off x="4165600" y="6248400"/>
            <a:ext cx="3860800" cy="457200"/>
          </a:xfrm>
          <a:prstGeom prst="rect">
            <a:avLst/>
          </a:prstGeom>
        </p:spPr>
        <p:txBody>
          <a:bodyPr/>
          <a:lstStyle>
            <a:lvl1pPr>
              <a:defRPr>
                <a:latin typeface="Arial" charset="0"/>
              </a:defRPr>
            </a:lvl1pPr>
          </a:lstStyle>
          <a:p>
            <a:pPr eaLnBrk="0" fontAlgn="base" hangingPunct="0">
              <a:spcBef>
                <a:spcPct val="0"/>
              </a:spcBef>
              <a:spcAft>
                <a:spcPct val="0"/>
              </a:spcAft>
              <a:defRPr/>
            </a:pPr>
            <a:endParaRPr lang="en-US" sz="2400">
              <a:solidFill>
                <a:srgbClr val="FFFFFF"/>
              </a:solidFill>
            </a:endParaRPr>
          </a:p>
        </p:txBody>
      </p:sp>
      <p:sp>
        <p:nvSpPr>
          <p:cNvPr id="7" name="Slide Number Placeholder 6"/>
          <p:cNvSpPr>
            <a:spLocks noGrp="1"/>
          </p:cNvSpPr>
          <p:nvPr>
            <p:ph type="sldNum" sz="quarter" idx="12"/>
          </p:nvPr>
        </p:nvSpPr>
        <p:spPr>
          <a:xfrm>
            <a:off x="8737600" y="6443990"/>
            <a:ext cx="2540000" cy="261610"/>
          </a:xfrm>
          <a:prstGeom prst="rect">
            <a:avLst/>
          </a:prstGeom>
        </p:spPr>
        <p:txBody>
          <a:bodyPr/>
          <a:lstStyle>
            <a:lvl1pPr>
              <a:defRPr>
                <a:latin typeface="Arial" charset="0"/>
              </a:defRPr>
            </a:lvl1pPr>
          </a:lstStyle>
          <a:p>
            <a:pPr>
              <a:defRPr/>
            </a:pPr>
            <a:fld id="{79B54B7A-80B0-4986-9678-400AE1E01001}" type="slidenum">
              <a:rPr lang="en-US"/>
              <a:pPr>
                <a:defRPr/>
              </a:pPr>
              <a:t>‹#›</a:t>
            </a:fld>
            <a:endParaRPr lang="en-US"/>
          </a:p>
        </p:txBody>
      </p:sp>
    </p:spTree>
    <p:extLst>
      <p:ext uri="{BB962C8B-B14F-4D97-AF65-F5344CB8AC3E}">
        <p14:creationId xmlns:p14="http://schemas.microsoft.com/office/powerpoint/2010/main" val="1233191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2"/>
            <a:ext cx="2743200" cy="365125"/>
          </a:xfrm>
          <a:prstGeom prst="rect">
            <a:avLst/>
          </a:prstGeom>
        </p:spPr>
        <p:txBody>
          <a:bodyPr/>
          <a:lstStyle/>
          <a:p>
            <a:pPr eaLnBrk="0" fontAlgn="base" hangingPunct="0">
              <a:spcBef>
                <a:spcPct val="0"/>
              </a:spcBef>
              <a:spcAft>
                <a:spcPct val="0"/>
              </a:spcAft>
            </a:pPr>
            <a:r>
              <a:rPr lang="en-US" sz="2400" dirty="0">
                <a:solidFill>
                  <a:srgbClr val="FFFFFF"/>
                </a:solidFill>
              </a:rPr>
              <a:t>Updated </a:t>
            </a:r>
            <a:r>
              <a:rPr lang="en-US" sz="2400" dirty="0">
                <a:solidFill>
                  <a:prstClr val="black">
                    <a:tint val="75000"/>
                  </a:prstClr>
                </a:solidFill>
                <a:latin typeface="Times New Roman" panose="02020603050405020304" pitchFamily="18" charset="0"/>
              </a:rPr>
              <a:t>2/18/2020</a:t>
            </a:r>
          </a:p>
          <a:p>
            <a:pPr eaLnBrk="0" fontAlgn="base" hangingPunct="0">
              <a:spcBef>
                <a:spcPct val="0"/>
              </a:spcBef>
              <a:spcAft>
                <a:spcPct val="0"/>
              </a:spcAft>
            </a:pPr>
            <a:endParaRPr lang="en-US" sz="2400" dirty="0">
              <a:solidFill>
                <a:srgbClr val="FFFFFF"/>
              </a:solidFill>
            </a:endParaRPr>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pPr eaLnBrk="0" fontAlgn="base" hangingPunct="0">
              <a:spcBef>
                <a:spcPct val="0"/>
              </a:spcBef>
              <a:spcAft>
                <a:spcPct val="0"/>
              </a:spcAft>
            </a:pPr>
            <a:endParaRPr lang="en-US" sz="2400">
              <a:solidFill>
                <a:srgbClr val="FFFFFF"/>
              </a:solidFill>
            </a:endParaRPr>
          </a:p>
        </p:txBody>
      </p:sp>
      <p:sp>
        <p:nvSpPr>
          <p:cNvPr id="5" name="Slide Number Placeholder 4"/>
          <p:cNvSpPr>
            <a:spLocks noGrp="1"/>
          </p:cNvSpPr>
          <p:nvPr>
            <p:ph type="sldNum" sz="quarter" idx="12"/>
          </p:nvPr>
        </p:nvSpPr>
        <p:spPr/>
        <p:txBody>
          <a:bodyPr/>
          <a:lstStyle/>
          <a:p>
            <a:fld id="{91F3651F-F778-4E47-B514-2C37C172F7BE}" type="slidenum">
              <a:rPr lang="en-US" smtClean="0"/>
              <a:pPr/>
              <a:t>‹#›</a:t>
            </a:fld>
            <a:endParaRPr lang="en-US"/>
          </a:p>
        </p:txBody>
      </p:sp>
    </p:spTree>
    <p:extLst>
      <p:ext uri="{BB962C8B-B14F-4D97-AF65-F5344CB8AC3E}">
        <p14:creationId xmlns:p14="http://schemas.microsoft.com/office/powerpoint/2010/main" val="192993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a:prstGeom prst="rect">
            <a:avLst/>
          </a:prstGeom>
        </p:spPr>
        <p:txBody>
          <a:bodyPr/>
          <a:lstStyle/>
          <a:p>
            <a:r>
              <a:rPr lang="en-US"/>
              <a:t>Click to edit Master title style</a:t>
            </a:r>
          </a:p>
        </p:txBody>
      </p:sp>
      <p:sp>
        <p:nvSpPr>
          <p:cNvPr id="3" name="SmartArt Placeholder 2"/>
          <p:cNvSpPr>
            <a:spLocks noGrp="1"/>
          </p:cNvSpPr>
          <p:nvPr>
            <p:ph type="dgm" idx="1"/>
          </p:nvPr>
        </p:nvSpPr>
        <p:spPr>
          <a:xfrm>
            <a:off x="914400" y="1981200"/>
            <a:ext cx="10363200" cy="4114800"/>
          </a:xfrm>
          <a:prstGeom prst="rect">
            <a:avLst/>
          </a:prstGeom>
        </p:spPr>
        <p:txBody>
          <a:bodyPr/>
          <a:lstStyle/>
          <a:p>
            <a:pPr lvl="0"/>
            <a:endParaRPr lang="en-US" noProof="0"/>
          </a:p>
        </p:txBody>
      </p:sp>
    </p:spTree>
    <p:extLst>
      <p:ext uri="{BB962C8B-B14F-4D97-AF65-F5344CB8AC3E}">
        <p14:creationId xmlns:p14="http://schemas.microsoft.com/office/powerpoint/2010/main" val="2764211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60985A-23B9-4041-A757-70BB357DE0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49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85216"/>
            <a:ext cx="4772025" cy="1472184"/>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585216"/>
            <a:ext cx="7008812" cy="57711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0" y="2057399"/>
            <a:ext cx="4772025" cy="429894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6060985A-23B9-4041-A757-70BB357DE0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0347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585216"/>
            <a:ext cx="4772025" cy="1033272"/>
          </a:xfr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585216"/>
            <a:ext cx="7008812" cy="577113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0" y="1618489"/>
            <a:ext cx="4772025" cy="47378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6060985A-23B9-4041-A757-70BB357DE07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96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NULL"/><Relationship Id="rId2" Type="http://schemas.openxmlformats.org/officeDocument/2006/relationships/slideLayout" Target="../slideLayouts/slideLayout49.xml"/><Relationship Id="rId16" Type="http://schemas.openxmlformats.org/officeDocument/2006/relationships/theme" Target="../theme/theme5.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597139"/>
            <a:ext cx="12190933" cy="6463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0" y="1258696"/>
            <a:ext cx="12190932" cy="509765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60985A-23B9-4041-A757-70BB357DE077}"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txBox="1">
            <a:spLocks/>
          </p:cNvSpPr>
          <p:nvPr userDrawn="1"/>
        </p:nvSpPr>
        <p:spPr>
          <a:xfrm>
            <a:off x="8382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aseline="0" dirty="0">
                <a:solidFill>
                  <a:prstClr val="black">
                    <a:tint val="75000"/>
                  </a:prstClr>
                </a:solidFill>
              </a:rPr>
              <a:t>Updated 2/18/2020</a:t>
            </a:r>
          </a:p>
        </p:txBody>
      </p:sp>
      <p:sp>
        <p:nvSpPr>
          <p:cNvPr id="8" name="Slide Number Placeholder 5"/>
          <p:cNvSpPr txBox="1">
            <a:spLocks/>
          </p:cNvSpPr>
          <p:nvPr userDrawn="1"/>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tint val="75000"/>
                </a:prstClr>
              </a:solidFill>
            </a:endParaRPr>
          </a:p>
        </p:txBody>
      </p:sp>
      <p:grpSp>
        <p:nvGrpSpPr>
          <p:cNvPr id="9" name="Group 8"/>
          <p:cNvGrpSpPr/>
          <p:nvPr userDrawn="1"/>
        </p:nvGrpSpPr>
        <p:grpSpPr>
          <a:xfrm>
            <a:off x="-640" y="0"/>
            <a:ext cx="12192640" cy="597140"/>
            <a:chOff x="-640" y="-17702"/>
            <a:chExt cx="9145280" cy="597140"/>
          </a:xfrm>
        </p:grpSpPr>
        <p:sp>
          <p:nvSpPr>
            <p:cNvPr id="10" name="Rectangle 9"/>
            <p:cNvSpPr/>
            <p:nvPr userDrawn="1"/>
          </p:nvSpPr>
          <p:spPr>
            <a:xfrm>
              <a:off x="-640" y="-17702"/>
              <a:ext cx="9145280" cy="597139"/>
            </a:xfrm>
            <a:prstGeom prst="rect">
              <a:avLst/>
            </a:prstGeom>
            <a:solidFill>
              <a:srgbClr val="003366"/>
            </a:solidFill>
            <a:ln w="25400" cap="flat" cmpd="sng" algn="ctr">
              <a:noFill/>
              <a:prstDash val="solid"/>
            </a:ln>
            <a:effectLst/>
          </p:spPr>
          <p:txBody>
            <a:bodyPr anchor="ctr"/>
            <a:lstStyle/>
            <a:p>
              <a:pPr>
                <a:defRPr/>
              </a:pPr>
              <a:endParaRPr lang="en-US" b="1" i="1" kern="0" dirty="0">
                <a:solidFill>
                  <a:prstClr val="white">
                    <a:lumMod val="95000"/>
                  </a:prstClr>
                </a:solidFill>
                <a:latin typeface="Book Antiqua" panose="02040602050305030304" pitchFamily="18" charset="0"/>
              </a:endParaRPr>
            </a:p>
          </p:txBody>
        </p:sp>
        <p:sp>
          <p:nvSpPr>
            <p:cNvPr id="11" name="Rectangle 10"/>
            <p:cNvSpPr/>
            <p:nvPr userDrawn="1"/>
          </p:nvSpPr>
          <p:spPr>
            <a:xfrm>
              <a:off x="0" y="533400"/>
              <a:ext cx="9144000" cy="46038"/>
            </a:xfrm>
            <a:prstGeom prst="rect">
              <a:avLst/>
            </a:prstGeom>
            <a:solidFill>
              <a:srgbClr val="C00000"/>
            </a:solidFill>
            <a:ln w="25400" cap="flat" cmpd="sng" algn="ctr">
              <a:noFill/>
              <a:prstDash val="solid"/>
            </a:ln>
            <a:effectLst/>
          </p:spPr>
          <p:txBody>
            <a:bodyPr anchor="ctr"/>
            <a:lstStyle/>
            <a:p>
              <a:pPr algn="ctr">
                <a:defRPr/>
              </a:pPr>
              <a:endParaRPr lang="en-US" kern="0" dirty="0">
                <a:solidFill>
                  <a:prstClr val="white"/>
                </a:solidFill>
                <a:latin typeface="Arial"/>
              </a:endParaRPr>
            </a:p>
          </p:txBody>
        </p:sp>
      </p:grpSp>
      <p:grpSp>
        <p:nvGrpSpPr>
          <p:cNvPr id="12" name="Group 11"/>
          <p:cNvGrpSpPr/>
          <p:nvPr userDrawn="1"/>
        </p:nvGrpSpPr>
        <p:grpSpPr>
          <a:xfrm>
            <a:off x="-640" y="0"/>
            <a:ext cx="12192640" cy="597140"/>
            <a:chOff x="-640" y="-17702"/>
            <a:chExt cx="9145280" cy="597140"/>
          </a:xfrm>
        </p:grpSpPr>
        <p:sp>
          <p:nvSpPr>
            <p:cNvPr id="13" name="Rectangle 12"/>
            <p:cNvSpPr/>
            <p:nvPr userDrawn="1"/>
          </p:nvSpPr>
          <p:spPr>
            <a:xfrm>
              <a:off x="-640" y="-17702"/>
              <a:ext cx="9145280" cy="597139"/>
            </a:xfrm>
            <a:prstGeom prst="rect">
              <a:avLst/>
            </a:prstGeom>
            <a:solidFill>
              <a:srgbClr val="003366"/>
            </a:solidFill>
            <a:ln w="25400" cap="flat" cmpd="sng" algn="ctr">
              <a:noFill/>
              <a:prstDash val="solid"/>
            </a:ln>
            <a:effectLst/>
          </p:spPr>
          <p:txBody>
            <a:bodyPr anchor="ctr"/>
            <a:lstStyle/>
            <a:p>
              <a:pPr>
                <a:defRPr/>
              </a:pPr>
              <a:endParaRPr lang="en-US" b="1" i="1" kern="0" dirty="0">
                <a:solidFill>
                  <a:prstClr val="white">
                    <a:lumMod val="95000"/>
                  </a:prstClr>
                </a:solidFill>
                <a:latin typeface="Book Antiqua" panose="02040602050305030304" pitchFamily="18" charset="0"/>
              </a:endParaRPr>
            </a:p>
          </p:txBody>
        </p:sp>
        <p:sp>
          <p:nvSpPr>
            <p:cNvPr id="14" name="Rectangle 13"/>
            <p:cNvSpPr/>
            <p:nvPr userDrawn="1"/>
          </p:nvSpPr>
          <p:spPr>
            <a:xfrm>
              <a:off x="0" y="533400"/>
              <a:ext cx="9144000" cy="46038"/>
            </a:xfrm>
            <a:prstGeom prst="rect">
              <a:avLst/>
            </a:prstGeom>
            <a:solidFill>
              <a:srgbClr val="C00000"/>
            </a:solidFill>
            <a:ln w="25400" cap="flat" cmpd="sng" algn="ctr">
              <a:noFill/>
              <a:prstDash val="solid"/>
            </a:ln>
            <a:effectLst/>
          </p:spPr>
          <p:txBody>
            <a:bodyPr anchor="ctr"/>
            <a:lstStyle/>
            <a:p>
              <a:pPr algn="ctr">
                <a:defRPr/>
              </a:pPr>
              <a:endParaRPr lang="en-US" kern="0" dirty="0">
                <a:solidFill>
                  <a:prstClr val="white"/>
                </a:solidFill>
                <a:latin typeface="Arial"/>
              </a:endParaRPr>
            </a:p>
          </p:txBody>
        </p:sp>
      </p:grpSp>
      <p:sp>
        <p:nvSpPr>
          <p:cNvPr id="15" name="Rectangle 14"/>
          <p:cNvSpPr/>
          <p:nvPr userDrawn="1"/>
        </p:nvSpPr>
        <p:spPr>
          <a:xfrm>
            <a:off x="4143737" y="-24597"/>
            <a:ext cx="8067270"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i="0" kern="0" dirty="0">
                <a:solidFill>
                  <a:prstClr val="white">
                    <a:lumMod val="95000"/>
                  </a:prstClr>
                </a:solidFill>
                <a:latin typeface="Times New Roman" panose="02020603050405020304" pitchFamily="18" charset="0"/>
                <a:cs typeface="Times New Roman" panose="02020603050405020304" pitchFamily="18" charset="0"/>
              </a:rPr>
              <a:t>FEMA Regio</a:t>
            </a:r>
            <a:r>
              <a:rPr lang="en-US" b="1" i="0" kern="0" baseline="0" dirty="0">
                <a:solidFill>
                  <a:prstClr val="white">
                    <a:lumMod val="95000"/>
                  </a:prstClr>
                </a:solidFill>
                <a:latin typeface="Times New Roman" panose="02020603050405020304" pitchFamily="18" charset="0"/>
                <a:cs typeface="Times New Roman" panose="02020603050405020304" pitchFamily="18" charset="0"/>
              </a:rPr>
              <a:t>n 6</a:t>
            </a:r>
            <a:endParaRPr lang="en-US" b="1" i="0" kern="0" dirty="0">
              <a:solidFill>
                <a:prstClr val="white">
                  <a:lumMod val="95000"/>
                </a:prstClr>
              </a:solidFill>
              <a:latin typeface="Times New Roman" panose="02020603050405020304" pitchFamily="18" charset="0"/>
              <a:cs typeface="Times New Roman" panose="02020603050405020304" pitchFamily="18" charset="0"/>
            </a:endParaRPr>
          </a:p>
          <a:p>
            <a:pPr algn="r">
              <a:defRPr/>
            </a:pPr>
            <a:r>
              <a:rPr lang="en-US" b="1" i="0" kern="0" baseline="0" dirty="0">
                <a:solidFill>
                  <a:prstClr val="white">
                    <a:lumMod val="95000"/>
                  </a:prstClr>
                </a:solidFill>
                <a:latin typeface="Times New Roman" panose="02020603050405020304" pitchFamily="18" charset="0"/>
                <a:cs typeface="Times New Roman" panose="02020603050405020304" pitchFamily="18" charset="0"/>
              </a:rPr>
              <a:t>IHP Appeals Overview</a:t>
            </a:r>
            <a:endParaRPr lang="en-US" b="1" i="0" kern="0" dirty="0">
              <a:solidFill>
                <a:prstClr val="white">
                  <a:lumMod val="9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04865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3600" b="1" i="0" kern="1200" baseline="0">
          <a:solidFill>
            <a:schemeClr val="tx1"/>
          </a:solidFill>
          <a:latin typeface="Times New Roman" panose="0202060305040502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baseline="0">
          <a:solidFill>
            <a:schemeClr val="tx1"/>
          </a:solidFill>
          <a:latin typeface="Times New Roman" panose="020206030504050203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 y="597139"/>
            <a:ext cx="12190933" cy="69184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 y="1288986"/>
            <a:ext cx="12211007" cy="5067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400" baseline="0">
                <a:solidFill>
                  <a:schemeClr val="tx1">
                    <a:tint val="75000"/>
                  </a:schemeClr>
                </a:solidFill>
              </a:defRPr>
            </a:lvl1pPr>
          </a:lstStyle>
          <a:p>
            <a:fld id="{4F553FFE-4B7C-4C67-BF65-BE2FCDE98A04}" type="slidenum">
              <a:rPr lang="en-US" smtClean="0">
                <a:solidFill>
                  <a:prstClr val="black">
                    <a:tint val="75000"/>
                  </a:prstClr>
                </a:solidFill>
              </a:rPr>
              <a:pPr/>
              <a:t>‹#›</a:t>
            </a:fld>
            <a:endParaRPr lang="en-US" dirty="0">
              <a:solidFill>
                <a:prstClr val="black">
                  <a:tint val="75000"/>
                </a:prstClr>
              </a:solidFill>
            </a:endParaRPr>
          </a:p>
        </p:txBody>
      </p:sp>
      <p:sp>
        <p:nvSpPr>
          <p:cNvPr id="7" name="Date Placeholder 3"/>
          <p:cNvSpPr txBox="1">
            <a:spLocks/>
          </p:cNvSpPr>
          <p:nvPr userDrawn="1"/>
        </p:nvSpPr>
        <p:spPr>
          <a:xfrm>
            <a:off x="8382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aseline="0" dirty="0">
                <a:solidFill>
                  <a:prstClr val="black">
                    <a:tint val="75000"/>
                  </a:prstClr>
                </a:solidFill>
                <a:latin typeface="Times New Roman" panose="02020603050405020304" pitchFamily="18" charset="0"/>
              </a:rPr>
              <a:t>Updated 2/18/2020</a:t>
            </a:r>
          </a:p>
        </p:txBody>
      </p:sp>
      <p:sp>
        <p:nvSpPr>
          <p:cNvPr id="8" name="Slide Number Placeholder 5"/>
          <p:cNvSpPr txBox="1">
            <a:spLocks/>
          </p:cNvSpPr>
          <p:nvPr userDrawn="1"/>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prstClr val="black">
                  <a:tint val="75000"/>
                </a:prstClr>
              </a:solidFill>
            </a:endParaRPr>
          </a:p>
        </p:txBody>
      </p:sp>
      <p:grpSp>
        <p:nvGrpSpPr>
          <p:cNvPr id="9" name="Group 8"/>
          <p:cNvGrpSpPr/>
          <p:nvPr userDrawn="1"/>
        </p:nvGrpSpPr>
        <p:grpSpPr>
          <a:xfrm>
            <a:off x="-640" y="0"/>
            <a:ext cx="12192640" cy="597140"/>
            <a:chOff x="-640" y="-17702"/>
            <a:chExt cx="9145280" cy="597140"/>
          </a:xfrm>
        </p:grpSpPr>
        <p:sp>
          <p:nvSpPr>
            <p:cNvPr id="10" name="Rectangle 9"/>
            <p:cNvSpPr/>
            <p:nvPr userDrawn="1"/>
          </p:nvSpPr>
          <p:spPr>
            <a:xfrm>
              <a:off x="-640" y="-17702"/>
              <a:ext cx="9145280" cy="597139"/>
            </a:xfrm>
            <a:prstGeom prst="rect">
              <a:avLst/>
            </a:prstGeom>
            <a:solidFill>
              <a:srgbClr val="003366"/>
            </a:solidFill>
            <a:ln w="25400" cap="flat" cmpd="sng" algn="ctr">
              <a:noFill/>
              <a:prstDash val="solid"/>
            </a:ln>
            <a:effectLst/>
          </p:spPr>
          <p:txBody>
            <a:bodyPr anchor="ctr"/>
            <a:lstStyle/>
            <a:p>
              <a:pPr>
                <a:defRPr/>
              </a:pPr>
              <a:endParaRPr lang="en-US" b="1" i="1" kern="0" dirty="0">
                <a:solidFill>
                  <a:prstClr val="white">
                    <a:lumMod val="95000"/>
                  </a:prstClr>
                </a:solidFill>
                <a:latin typeface="Book Antiqua" panose="02040602050305030304" pitchFamily="18" charset="0"/>
              </a:endParaRPr>
            </a:p>
          </p:txBody>
        </p:sp>
        <p:sp>
          <p:nvSpPr>
            <p:cNvPr id="11" name="Rectangle 10"/>
            <p:cNvSpPr/>
            <p:nvPr userDrawn="1"/>
          </p:nvSpPr>
          <p:spPr>
            <a:xfrm>
              <a:off x="0" y="533400"/>
              <a:ext cx="9144000" cy="46038"/>
            </a:xfrm>
            <a:prstGeom prst="rect">
              <a:avLst/>
            </a:prstGeom>
            <a:solidFill>
              <a:srgbClr val="C00000"/>
            </a:solidFill>
            <a:ln w="25400" cap="flat" cmpd="sng" algn="ctr">
              <a:noFill/>
              <a:prstDash val="solid"/>
            </a:ln>
            <a:effectLst/>
          </p:spPr>
          <p:txBody>
            <a:bodyPr anchor="ctr"/>
            <a:lstStyle/>
            <a:p>
              <a:pPr algn="ctr">
                <a:defRPr/>
              </a:pPr>
              <a:endParaRPr lang="en-US" kern="0" dirty="0">
                <a:solidFill>
                  <a:prstClr val="white"/>
                </a:solidFill>
                <a:latin typeface="Arial"/>
              </a:endParaRPr>
            </a:p>
          </p:txBody>
        </p:sp>
      </p:grpSp>
      <p:grpSp>
        <p:nvGrpSpPr>
          <p:cNvPr id="12" name="Group 11"/>
          <p:cNvGrpSpPr/>
          <p:nvPr userDrawn="1"/>
        </p:nvGrpSpPr>
        <p:grpSpPr>
          <a:xfrm>
            <a:off x="-640" y="0"/>
            <a:ext cx="12192640" cy="597140"/>
            <a:chOff x="-640" y="-17702"/>
            <a:chExt cx="9145280" cy="597140"/>
          </a:xfrm>
        </p:grpSpPr>
        <p:sp>
          <p:nvSpPr>
            <p:cNvPr id="13" name="Rectangle 12"/>
            <p:cNvSpPr/>
            <p:nvPr userDrawn="1"/>
          </p:nvSpPr>
          <p:spPr>
            <a:xfrm>
              <a:off x="-640" y="-17702"/>
              <a:ext cx="9145280" cy="597139"/>
            </a:xfrm>
            <a:prstGeom prst="rect">
              <a:avLst/>
            </a:prstGeom>
            <a:solidFill>
              <a:srgbClr val="003366"/>
            </a:solidFill>
            <a:ln w="25400" cap="flat" cmpd="sng" algn="ctr">
              <a:noFill/>
              <a:prstDash val="solid"/>
            </a:ln>
            <a:effectLst/>
          </p:spPr>
          <p:txBody>
            <a:bodyPr anchor="ctr"/>
            <a:lstStyle/>
            <a:p>
              <a:pPr>
                <a:defRPr/>
              </a:pPr>
              <a:endParaRPr lang="en-US" b="1" i="1" kern="0" dirty="0">
                <a:solidFill>
                  <a:prstClr val="white">
                    <a:lumMod val="95000"/>
                  </a:prstClr>
                </a:solidFill>
                <a:latin typeface="Book Antiqua" panose="02040602050305030304" pitchFamily="18" charset="0"/>
              </a:endParaRPr>
            </a:p>
          </p:txBody>
        </p:sp>
        <p:sp>
          <p:nvSpPr>
            <p:cNvPr id="14" name="Rectangle 13"/>
            <p:cNvSpPr/>
            <p:nvPr userDrawn="1"/>
          </p:nvSpPr>
          <p:spPr>
            <a:xfrm>
              <a:off x="0" y="533400"/>
              <a:ext cx="9144000" cy="46038"/>
            </a:xfrm>
            <a:prstGeom prst="rect">
              <a:avLst/>
            </a:prstGeom>
            <a:solidFill>
              <a:srgbClr val="C00000"/>
            </a:solidFill>
            <a:ln w="25400" cap="flat" cmpd="sng" algn="ctr">
              <a:noFill/>
              <a:prstDash val="solid"/>
            </a:ln>
            <a:effectLst/>
          </p:spPr>
          <p:txBody>
            <a:bodyPr anchor="ctr"/>
            <a:lstStyle/>
            <a:p>
              <a:pPr algn="ctr">
                <a:defRPr/>
              </a:pPr>
              <a:endParaRPr lang="en-US" kern="0" dirty="0">
                <a:solidFill>
                  <a:prstClr val="white"/>
                </a:solidFill>
                <a:latin typeface="Arial"/>
              </a:endParaRPr>
            </a:p>
          </p:txBody>
        </p:sp>
      </p:grpSp>
      <p:sp>
        <p:nvSpPr>
          <p:cNvPr id="15" name="Rectangle 14"/>
          <p:cNvSpPr/>
          <p:nvPr userDrawn="1"/>
        </p:nvSpPr>
        <p:spPr>
          <a:xfrm>
            <a:off x="2476982" y="-24597"/>
            <a:ext cx="9734025"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i="0" kern="0" dirty="0">
                <a:solidFill>
                  <a:prstClr val="white">
                    <a:lumMod val="95000"/>
                  </a:prstClr>
                </a:solidFill>
                <a:latin typeface="Times New Roman" panose="02020603050405020304" pitchFamily="18" charset="0"/>
                <a:cs typeface="Times New Roman" panose="02020603050405020304" pitchFamily="18" charset="0"/>
              </a:rPr>
              <a:t>FEMA Regio</a:t>
            </a:r>
            <a:r>
              <a:rPr lang="en-US" b="1" i="0" kern="0" baseline="0" dirty="0">
                <a:solidFill>
                  <a:prstClr val="white">
                    <a:lumMod val="95000"/>
                  </a:prstClr>
                </a:solidFill>
                <a:latin typeface="Times New Roman" panose="02020603050405020304" pitchFamily="18" charset="0"/>
                <a:cs typeface="Times New Roman" panose="02020603050405020304" pitchFamily="18" charset="0"/>
              </a:rPr>
              <a:t>n 6</a:t>
            </a:r>
            <a:endParaRPr lang="en-US" b="1" i="0" kern="0" dirty="0">
              <a:solidFill>
                <a:prstClr val="white">
                  <a:lumMod val="95000"/>
                </a:prstClr>
              </a:solidFill>
              <a:latin typeface="Times New Roman" panose="02020603050405020304" pitchFamily="18" charset="0"/>
              <a:cs typeface="Times New Roman" panose="02020603050405020304" pitchFamily="18" charset="0"/>
            </a:endParaRPr>
          </a:p>
          <a:p>
            <a:pPr algn="r">
              <a:defRPr/>
            </a:pPr>
            <a:r>
              <a:rPr lang="en-US" b="1" i="0" kern="0" baseline="0" dirty="0">
                <a:solidFill>
                  <a:prstClr val="white">
                    <a:lumMod val="95000"/>
                  </a:prstClr>
                </a:solidFill>
                <a:latin typeface="Times New Roman" panose="02020603050405020304" pitchFamily="18" charset="0"/>
                <a:cs typeface="Times New Roman" panose="02020603050405020304" pitchFamily="18" charset="0"/>
              </a:rPr>
              <a:t>IHP Appeals Overview</a:t>
            </a:r>
            <a:endParaRPr lang="en-US" b="1" i="0" kern="0" dirty="0">
              <a:solidFill>
                <a:prstClr val="white">
                  <a:lumMod val="9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4464181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377" rtl="0" eaLnBrk="1" latinLnBrk="0" hangingPunct="1">
        <a:lnSpc>
          <a:spcPct val="90000"/>
        </a:lnSpc>
        <a:spcBef>
          <a:spcPct val="0"/>
        </a:spcBef>
        <a:buNone/>
        <a:defRPr sz="3600" b="1" i="0" kern="1200" baseline="0">
          <a:solidFill>
            <a:schemeClr val="tx1"/>
          </a:solidFill>
          <a:latin typeface="Times New Roman" panose="02020603050405020304" pitchFamily="18"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3200" b="0" i="0" kern="1200" baseline="0">
          <a:solidFill>
            <a:schemeClr val="tx1"/>
          </a:solidFill>
          <a:latin typeface="Times New Roman" panose="02020603050405020304" pitchFamily="18" charset="0"/>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800" kern="1200" baseline="0">
          <a:solidFill>
            <a:schemeClr val="tx1"/>
          </a:solidFill>
          <a:latin typeface="Times New Roman" panose="02020603050405020304" pitchFamily="18" charset="0"/>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2000" kern="1200" baseline="0">
          <a:solidFill>
            <a:schemeClr val="tx1"/>
          </a:solidFill>
          <a:latin typeface="Times New Roman" panose="02020603050405020304" pitchFamily="18" charset="0"/>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 y="597138"/>
            <a:ext cx="121909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2"/>
          <p:cNvSpPr>
            <a:spLocks noGrp="1"/>
          </p:cNvSpPr>
          <p:nvPr>
            <p:ph type="body" idx="1"/>
          </p:nvPr>
        </p:nvSpPr>
        <p:spPr bwMode="auto">
          <a:xfrm>
            <a:off x="0" y="1243469"/>
            <a:ext cx="12190932" cy="511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08E50C6F-39BC-4966-821F-FC3480689DCA}" type="slidenum">
              <a:rPr lang="en-US" altLang="en-US" b="1">
                <a:latin typeface="Arial" panose="020B0604020202020204" pitchFamily="34" charset="0"/>
              </a:rPr>
              <a:pPr eaLnBrk="0" fontAlgn="base" hangingPunct="0">
                <a:spcBef>
                  <a:spcPct val="0"/>
                </a:spcBef>
                <a:spcAft>
                  <a:spcPct val="0"/>
                </a:spcAft>
                <a:defRPr/>
              </a:pPr>
              <a:t>‹#›</a:t>
            </a:fld>
            <a:endParaRPr lang="en-US" altLang="en-US" b="1" dirty="0">
              <a:latin typeface="Arial" panose="020B0604020202020204" pitchFamily="34" charset="0"/>
            </a:endParaRPr>
          </a:p>
        </p:txBody>
      </p:sp>
      <p:sp>
        <p:nvSpPr>
          <p:cNvPr id="7" name="Date Placeholder 3"/>
          <p:cNvSpPr txBox="1">
            <a:spLocks/>
          </p:cNvSpPr>
          <p:nvPr userDrawn="1"/>
        </p:nvSpPr>
        <p:spPr>
          <a:xfrm>
            <a:off x="8382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aseline="0" dirty="0">
                <a:solidFill>
                  <a:prstClr val="black">
                    <a:tint val="75000"/>
                  </a:prstClr>
                </a:solidFill>
                <a:latin typeface="Times New Roman" panose="02020603050405020304" pitchFamily="18" charset="0"/>
              </a:rPr>
              <a:t>Updated 2/18/2020</a:t>
            </a:r>
          </a:p>
        </p:txBody>
      </p:sp>
      <p:grpSp>
        <p:nvGrpSpPr>
          <p:cNvPr id="9" name="Group 8"/>
          <p:cNvGrpSpPr/>
          <p:nvPr userDrawn="1"/>
        </p:nvGrpSpPr>
        <p:grpSpPr>
          <a:xfrm>
            <a:off x="-640" y="0"/>
            <a:ext cx="12192640" cy="597140"/>
            <a:chOff x="-640" y="-17702"/>
            <a:chExt cx="9145280" cy="597140"/>
          </a:xfrm>
        </p:grpSpPr>
        <p:sp>
          <p:nvSpPr>
            <p:cNvPr id="10" name="Rectangle 9"/>
            <p:cNvSpPr/>
            <p:nvPr userDrawn="1"/>
          </p:nvSpPr>
          <p:spPr>
            <a:xfrm>
              <a:off x="-640" y="-17702"/>
              <a:ext cx="9145280" cy="597139"/>
            </a:xfrm>
            <a:prstGeom prst="rect">
              <a:avLst/>
            </a:prstGeom>
            <a:solidFill>
              <a:srgbClr val="003366"/>
            </a:solidFill>
            <a:ln w="25400" cap="flat" cmpd="sng" algn="ctr">
              <a:noFill/>
              <a:prstDash val="solid"/>
            </a:ln>
            <a:effectLst/>
          </p:spPr>
          <p:txBody>
            <a:bodyPr anchor="ctr"/>
            <a:lstStyle/>
            <a:p>
              <a:pPr>
                <a:defRPr/>
              </a:pPr>
              <a:endParaRPr lang="en-US" b="1" i="1" kern="0" dirty="0">
                <a:solidFill>
                  <a:prstClr val="white">
                    <a:lumMod val="95000"/>
                  </a:prstClr>
                </a:solidFill>
                <a:latin typeface="Book Antiqua" panose="02040602050305030304" pitchFamily="18" charset="0"/>
              </a:endParaRPr>
            </a:p>
          </p:txBody>
        </p:sp>
        <p:sp>
          <p:nvSpPr>
            <p:cNvPr id="11" name="Rectangle 10"/>
            <p:cNvSpPr/>
            <p:nvPr userDrawn="1"/>
          </p:nvSpPr>
          <p:spPr>
            <a:xfrm>
              <a:off x="0" y="533400"/>
              <a:ext cx="9144000" cy="46038"/>
            </a:xfrm>
            <a:prstGeom prst="rect">
              <a:avLst/>
            </a:prstGeom>
            <a:solidFill>
              <a:srgbClr val="C00000"/>
            </a:solidFill>
            <a:ln w="25400" cap="flat" cmpd="sng" algn="ctr">
              <a:noFill/>
              <a:prstDash val="solid"/>
            </a:ln>
            <a:effectLst/>
          </p:spPr>
          <p:txBody>
            <a:bodyPr anchor="ctr"/>
            <a:lstStyle/>
            <a:p>
              <a:pPr algn="ctr">
                <a:defRPr/>
              </a:pPr>
              <a:endParaRPr lang="en-US" kern="0" dirty="0">
                <a:solidFill>
                  <a:prstClr val="white"/>
                </a:solidFill>
                <a:latin typeface="Arial"/>
              </a:endParaRPr>
            </a:p>
          </p:txBody>
        </p:sp>
      </p:grpSp>
      <p:grpSp>
        <p:nvGrpSpPr>
          <p:cNvPr id="12" name="Group 11"/>
          <p:cNvGrpSpPr/>
          <p:nvPr userDrawn="1"/>
        </p:nvGrpSpPr>
        <p:grpSpPr>
          <a:xfrm>
            <a:off x="-640" y="0"/>
            <a:ext cx="12192640" cy="597140"/>
            <a:chOff x="-640" y="-17702"/>
            <a:chExt cx="9145280" cy="597140"/>
          </a:xfrm>
        </p:grpSpPr>
        <p:sp>
          <p:nvSpPr>
            <p:cNvPr id="13" name="Rectangle 12"/>
            <p:cNvSpPr/>
            <p:nvPr userDrawn="1"/>
          </p:nvSpPr>
          <p:spPr>
            <a:xfrm>
              <a:off x="-640" y="-17702"/>
              <a:ext cx="9145280" cy="597139"/>
            </a:xfrm>
            <a:prstGeom prst="rect">
              <a:avLst/>
            </a:prstGeom>
            <a:solidFill>
              <a:srgbClr val="003366"/>
            </a:solidFill>
            <a:ln w="25400" cap="flat" cmpd="sng" algn="ctr">
              <a:noFill/>
              <a:prstDash val="solid"/>
            </a:ln>
            <a:effectLst/>
          </p:spPr>
          <p:txBody>
            <a:bodyPr anchor="ctr"/>
            <a:lstStyle/>
            <a:p>
              <a:pPr>
                <a:defRPr/>
              </a:pPr>
              <a:endParaRPr lang="en-US" b="1" i="1" kern="0" dirty="0">
                <a:solidFill>
                  <a:prstClr val="white">
                    <a:lumMod val="95000"/>
                  </a:prstClr>
                </a:solidFill>
                <a:latin typeface="Book Antiqua" panose="02040602050305030304" pitchFamily="18" charset="0"/>
              </a:endParaRPr>
            </a:p>
          </p:txBody>
        </p:sp>
        <p:sp>
          <p:nvSpPr>
            <p:cNvPr id="14" name="Rectangle 13"/>
            <p:cNvSpPr/>
            <p:nvPr userDrawn="1"/>
          </p:nvSpPr>
          <p:spPr>
            <a:xfrm>
              <a:off x="0" y="533400"/>
              <a:ext cx="9144000" cy="46038"/>
            </a:xfrm>
            <a:prstGeom prst="rect">
              <a:avLst/>
            </a:prstGeom>
            <a:solidFill>
              <a:srgbClr val="C00000"/>
            </a:solidFill>
            <a:ln w="25400" cap="flat" cmpd="sng" algn="ctr">
              <a:noFill/>
              <a:prstDash val="solid"/>
            </a:ln>
            <a:effectLst/>
          </p:spPr>
          <p:txBody>
            <a:bodyPr anchor="ctr"/>
            <a:lstStyle/>
            <a:p>
              <a:pPr algn="ctr">
                <a:defRPr/>
              </a:pPr>
              <a:endParaRPr lang="en-US" kern="0" dirty="0">
                <a:solidFill>
                  <a:prstClr val="white"/>
                </a:solidFill>
                <a:latin typeface="Arial"/>
              </a:endParaRPr>
            </a:p>
          </p:txBody>
        </p:sp>
      </p:grpSp>
      <p:sp>
        <p:nvSpPr>
          <p:cNvPr id="15" name="Rectangle 14"/>
          <p:cNvSpPr/>
          <p:nvPr userDrawn="1"/>
        </p:nvSpPr>
        <p:spPr>
          <a:xfrm>
            <a:off x="3333509" y="-24597"/>
            <a:ext cx="8877498"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i="0" kern="0" dirty="0">
                <a:solidFill>
                  <a:prstClr val="white">
                    <a:lumMod val="95000"/>
                  </a:prstClr>
                </a:solidFill>
                <a:latin typeface="Times New Roman" panose="02020603050405020304" pitchFamily="18" charset="0"/>
                <a:cs typeface="Times New Roman" panose="02020603050405020304" pitchFamily="18" charset="0"/>
              </a:rPr>
              <a:t>FEMA Regio</a:t>
            </a:r>
            <a:r>
              <a:rPr lang="en-US" b="1" i="0" kern="0" baseline="0" dirty="0">
                <a:solidFill>
                  <a:prstClr val="white">
                    <a:lumMod val="95000"/>
                  </a:prstClr>
                </a:solidFill>
                <a:latin typeface="Times New Roman" panose="02020603050405020304" pitchFamily="18" charset="0"/>
                <a:cs typeface="Times New Roman" panose="02020603050405020304" pitchFamily="18" charset="0"/>
              </a:rPr>
              <a:t>n 6</a:t>
            </a:r>
            <a:endParaRPr lang="en-US" b="1" i="0" kern="0" dirty="0">
              <a:solidFill>
                <a:prstClr val="white">
                  <a:lumMod val="95000"/>
                </a:prstClr>
              </a:solidFill>
              <a:latin typeface="Times New Roman" panose="02020603050405020304" pitchFamily="18" charset="0"/>
              <a:cs typeface="Times New Roman" panose="02020603050405020304" pitchFamily="18" charset="0"/>
            </a:endParaRPr>
          </a:p>
          <a:p>
            <a:pPr algn="r">
              <a:defRPr/>
            </a:pPr>
            <a:r>
              <a:rPr lang="en-US" b="1" i="0" kern="0" baseline="0" dirty="0">
                <a:solidFill>
                  <a:prstClr val="white">
                    <a:lumMod val="95000"/>
                  </a:prstClr>
                </a:solidFill>
                <a:latin typeface="Times New Roman" panose="02020603050405020304" pitchFamily="18" charset="0"/>
                <a:cs typeface="Times New Roman" panose="02020603050405020304" pitchFamily="18" charset="0"/>
              </a:rPr>
              <a:t>IHP Appeals Overview</a:t>
            </a:r>
            <a:endParaRPr lang="en-US" b="1" i="0" kern="0" dirty="0">
              <a:solidFill>
                <a:prstClr val="white">
                  <a:lumMod val="9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172298"/>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ctr" rtl="0" eaLnBrk="0" fontAlgn="base" hangingPunct="0">
        <a:spcBef>
          <a:spcPct val="0"/>
        </a:spcBef>
        <a:spcAft>
          <a:spcPct val="0"/>
        </a:spcAft>
        <a:defRPr sz="3600" b="1" i="0" kern="1200" baseline="0">
          <a:solidFill>
            <a:schemeClr val="tx1"/>
          </a:solidFill>
          <a:latin typeface="Times New Roman" panose="02020603050405020304" pitchFamily="18" charset="0"/>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b="0" i="0" kern="1200" baseline="0">
          <a:solidFill>
            <a:schemeClr val="tx1"/>
          </a:solidFill>
          <a:latin typeface="Times New Roman" panose="02020603050405020304"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baseline="0">
          <a:solidFill>
            <a:schemeClr val="tx1"/>
          </a:solidFill>
          <a:latin typeface="Times New Roman" panose="02020603050405020304"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baseline="0">
          <a:solidFill>
            <a:schemeClr val="tx1"/>
          </a:solidFill>
          <a:latin typeface="Times New Roman" panose="02020603050405020304" pitchFamily="18" charset="0"/>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2000" kern="1200" baseline="0">
          <a:solidFill>
            <a:schemeClr val="tx1"/>
          </a:solidFill>
          <a:latin typeface="Times New Roman" panose="02020603050405020304"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baseline="0">
          <a:solidFill>
            <a:schemeClr val="tx1"/>
          </a:solidFill>
          <a:latin typeface="Times New Roman" panose="020206030504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prstClr val="black">
                    <a:tint val="75000"/>
                  </a:prstClr>
                </a:solidFill>
                <a:latin typeface="Arial" charset="0"/>
              </a:defRPr>
            </a:lvl1pPr>
          </a:lstStyle>
          <a:p>
            <a:pPr eaLnBrk="0" fontAlgn="base" hangingPunct="0">
              <a:spcBef>
                <a:spcPct val="0"/>
              </a:spcBef>
              <a:spcAft>
                <a:spcPct val="0"/>
              </a:spcAft>
              <a:defRPr/>
            </a:pPr>
            <a:endParaRPr lang="en-US" b="1"/>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EBA5C2CA-EEBD-41A0-A54F-12C1EB2B5D8A}" type="slidenum">
              <a:rPr lang="en-US" altLang="en-US" b="1">
                <a:latin typeface="Arial" panose="020B0604020202020204" pitchFamily="34" charset="0"/>
              </a:rPr>
              <a:pPr eaLnBrk="0" fontAlgn="base" hangingPunct="0">
                <a:spcBef>
                  <a:spcPct val="0"/>
                </a:spcBef>
                <a:spcAft>
                  <a:spcPct val="0"/>
                </a:spcAft>
                <a:defRPr/>
              </a:pPr>
              <a:t>‹#›</a:t>
            </a:fld>
            <a:endParaRPr lang="en-US" altLang="en-US" b="1" dirty="0">
              <a:latin typeface="Arial" panose="020B0604020202020204" pitchFamily="34" charset="0"/>
            </a:endParaRPr>
          </a:p>
        </p:txBody>
      </p:sp>
      <p:sp>
        <p:nvSpPr>
          <p:cNvPr id="7" name="Date Placeholder 3"/>
          <p:cNvSpPr txBox="1">
            <a:spLocks/>
          </p:cNvSpPr>
          <p:nvPr userDrawn="1"/>
        </p:nvSpPr>
        <p:spPr>
          <a:xfrm>
            <a:off x="8382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DC316F5-6CE6-4AD7-9C9F-3FBD0C70CC50}" type="datetime1">
              <a:rPr lang="en-US" smtClean="0">
                <a:solidFill>
                  <a:prstClr val="black">
                    <a:tint val="75000"/>
                  </a:prstClr>
                </a:solidFill>
              </a:rPr>
              <a:pPr/>
              <a:t>2/18/2020</a:t>
            </a:fld>
            <a:endParaRPr lang="en-US">
              <a:solidFill>
                <a:prstClr val="black">
                  <a:tint val="75000"/>
                </a:prstClr>
              </a:solidFill>
            </a:endParaRPr>
          </a:p>
        </p:txBody>
      </p:sp>
      <p:sp>
        <p:nvSpPr>
          <p:cNvPr id="8" name="Slide Number Placeholder 5"/>
          <p:cNvSpPr txBox="1">
            <a:spLocks/>
          </p:cNvSpPr>
          <p:nvPr userDrawn="1"/>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060985A-23B9-4041-A757-70BB357DE077}" type="slidenum">
              <a:rPr lang="en-US" smtClean="0">
                <a:solidFill>
                  <a:prstClr val="black">
                    <a:tint val="75000"/>
                  </a:prstClr>
                </a:solidFill>
              </a:rPr>
              <a:pPr/>
              <a:t>‹#›</a:t>
            </a:fld>
            <a:endParaRPr lang="en-US">
              <a:solidFill>
                <a:prstClr val="black">
                  <a:tint val="75000"/>
                </a:prstClr>
              </a:solidFill>
            </a:endParaRPr>
          </a:p>
        </p:txBody>
      </p:sp>
      <p:grpSp>
        <p:nvGrpSpPr>
          <p:cNvPr id="9" name="Group 8"/>
          <p:cNvGrpSpPr/>
          <p:nvPr userDrawn="1"/>
        </p:nvGrpSpPr>
        <p:grpSpPr>
          <a:xfrm>
            <a:off x="-640" y="0"/>
            <a:ext cx="12192640" cy="597140"/>
            <a:chOff x="-640" y="-17702"/>
            <a:chExt cx="9145280" cy="597140"/>
          </a:xfrm>
        </p:grpSpPr>
        <p:sp>
          <p:nvSpPr>
            <p:cNvPr id="10" name="Rectangle 9"/>
            <p:cNvSpPr/>
            <p:nvPr userDrawn="1"/>
          </p:nvSpPr>
          <p:spPr>
            <a:xfrm>
              <a:off x="-640" y="-17702"/>
              <a:ext cx="9145280" cy="597139"/>
            </a:xfrm>
            <a:prstGeom prst="rect">
              <a:avLst/>
            </a:prstGeom>
            <a:solidFill>
              <a:srgbClr val="003366"/>
            </a:solidFill>
            <a:ln w="25400" cap="flat" cmpd="sng" algn="ctr">
              <a:noFill/>
              <a:prstDash val="solid"/>
            </a:ln>
            <a:effectLst/>
          </p:spPr>
          <p:txBody>
            <a:bodyPr anchor="ctr"/>
            <a:lstStyle/>
            <a:p>
              <a:pPr>
                <a:defRPr/>
              </a:pPr>
              <a:endParaRPr lang="en-US" b="1" i="1" kern="0" dirty="0">
                <a:solidFill>
                  <a:prstClr val="white">
                    <a:lumMod val="95000"/>
                  </a:prstClr>
                </a:solidFill>
                <a:latin typeface="Book Antiqua" panose="02040602050305030304" pitchFamily="18" charset="0"/>
              </a:endParaRPr>
            </a:p>
          </p:txBody>
        </p:sp>
        <p:sp>
          <p:nvSpPr>
            <p:cNvPr id="11" name="Rectangle 10"/>
            <p:cNvSpPr/>
            <p:nvPr userDrawn="1"/>
          </p:nvSpPr>
          <p:spPr>
            <a:xfrm>
              <a:off x="0" y="533400"/>
              <a:ext cx="9144000" cy="46038"/>
            </a:xfrm>
            <a:prstGeom prst="rect">
              <a:avLst/>
            </a:prstGeom>
            <a:solidFill>
              <a:srgbClr val="C00000"/>
            </a:solidFill>
            <a:ln w="25400" cap="flat" cmpd="sng" algn="ctr">
              <a:noFill/>
              <a:prstDash val="solid"/>
            </a:ln>
            <a:effectLst/>
          </p:spPr>
          <p:txBody>
            <a:bodyPr anchor="ctr"/>
            <a:lstStyle/>
            <a:p>
              <a:pPr algn="ctr">
                <a:defRPr/>
              </a:pPr>
              <a:endParaRPr lang="en-US" kern="0" dirty="0">
                <a:solidFill>
                  <a:prstClr val="white"/>
                </a:solidFill>
                <a:latin typeface="Arial"/>
              </a:endParaRPr>
            </a:p>
          </p:txBody>
        </p:sp>
      </p:grpSp>
      <p:grpSp>
        <p:nvGrpSpPr>
          <p:cNvPr id="12" name="Group 11"/>
          <p:cNvGrpSpPr/>
          <p:nvPr userDrawn="1"/>
        </p:nvGrpSpPr>
        <p:grpSpPr>
          <a:xfrm>
            <a:off x="-640" y="0"/>
            <a:ext cx="12192640" cy="597140"/>
            <a:chOff x="-640" y="-17702"/>
            <a:chExt cx="9145280" cy="597140"/>
          </a:xfrm>
        </p:grpSpPr>
        <p:sp>
          <p:nvSpPr>
            <p:cNvPr id="13" name="Rectangle 12"/>
            <p:cNvSpPr/>
            <p:nvPr userDrawn="1"/>
          </p:nvSpPr>
          <p:spPr>
            <a:xfrm>
              <a:off x="-640" y="-17702"/>
              <a:ext cx="9145280" cy="597139"/>
            </a:xfrm>
            <a:prstGeom prst="rect">
              <a:avLst/>
            </a:prstGeom>
            <a:solidFill>
              <a:srgbClr val="003366"/>
            </a:solidFill>
            <a:ln w="25400" cap="flat" cmpd="sng" algn="ctr">
              <a:noFill/>
              <a:prstDash val="solid"/>
            </a:ln>
            <a:effectLst/>
          </p:spPr>
          <p:txBody>
            <a:bodyPr anchor="ctr"/>
            <a:lstStyle/>
            <a:p>
              <a:pPr>
                <a:defRPr/>
              </a:pPr>
              <a:endParaRPr lang="en-US" b="1" i="1" kern="0" dirty="0">
                <a:solidFill>
                  <a:prstClr val="white">
                    <a:lumMod val="95000"/>
                  </a:prstClr>
                </a:solidFill>
                <a:latin typeface="Book Antiqua" panose="02040602050305030304" pitchFamily="18" charset="0"/>
              </a:endParaRPr>
            </a:p>
          </p:txBody>
        </p:sp>
        <p:sp>
          <p:nvSpPr>
            <p:cNvPr id="14" name="Rectangle 13"/>
            <p:cNvSpPr/>
            <p:nvPr userDrawn="1"/>
          </p:nvSpPr>
          <p:spPr>
            <a:xfrm>
              <a:off x="0" y="533400"/>
              <a:ext cx="9144000" cy="46038"/>
            </a:xfrm>
            <a:prstGeom prst="rect">
              <a:avLst/>
            </a:prstGeom>
            <a:solidFill>
              <a:srgbClr val="C00000"/>
            </a:solidFill>
            <a:ln w="25400" cap="flat" cmpd="sng" algn="ctr">
              <a:noFill/>
              <a:prstDash val="solid"/>
            </a:ln>
            <a:effectLst/>
          </p:spPr>
          <p:txBody>
            <a:bodyPr anchor="ctr"/>
            <a:lstStyle/>
            <a:p>
              <a:pPr algn="ctr">
                <a:defRPr/>
              </a:pPr>
              <a:endParaRPr lang="en-US" kern="0" dirty="0">
                <a:solidFill>
                  <a:prstClr val="white"/>
                </a:solidFill>
                <a:latin typeface="Arial"/>
              </a:endParaRPr>
            </a:p>
          </p:txBody>
        </p:sp>
      </p:grpSp>
      <p:sp>
        <p:nvSpPr>
          <p:cNvPr id="15" name="Rectangle 14"/>
          <p:cNvSpPr/>
          <p:nvPr userDrawn="1"/>
        </p:nvSpPr>
        <p:spPr>
          <a:xfrm>
            <a:off x="3356658" y="-24597"/>
            <a:ext cx="8854349"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b="1" i="0" kern="0" dirty="0">
                <a:solidFill>
                  <a:prstClr val="white">
                    <a:lumMod val="95000"/>
                  </a:prstClr>
                </a:solidFill>
                <a:latin typeface="Times New Roman" panose="02020603050405020304" pitchFamily="18" charset="0"/>
                <a:cs typeface="Times New Roman" panose="02020603050405020304" pitchFamily="18" charset="0"/>
              </a:rPr>
              <a:t>FEMA Regio</a:t>
            </a:r>
            <a:r>
              <a:rPr lang="en-US" b="1" i="0" kern="0" baseline="0" dirty="0">
                <a:solidFill>
                  <a:prstClr val="white">
                    <a:lumMod val="95000"/>
                  </a:prstClr>
                </a:solidFill>
                <a:latin typeface="Times New Roman" panose="02020603050405020304" pitchFamily="18" charset="0"/>
                <a:cs typeface="Times New Roman" panose="02020603050405020304" pitchFamily="18" charset="0"/>
              </a:rPr>
              <a:t>n 6</a:t>
            </a:r>
            <a:endParaRPr lang="en-US" b="1" i="0" kern="0" dirty="0">
              <a:solidFill>
                <a:prstClr val="white">
                  <a:lumMod val="95000"/>
                </a:prstClr>
              </a:solidFill>
              <a:latin typeface="Times New Roman" panose="02020603050405020304" pitchFamily="18" charset="0"/>
              <a:cs typeface="Times New Roman" panose="02020603050405020304" pitchFamily="18" charset="0"/>
            </a:endParaRPr>
          </a:p>
          <a:p>
            <a:pPr algn="r">
              <a:defRPr/>
            </a:pPr>
            <a:r>
              <a:rPr lang="en-US" b="1" i="0" kern="0" baseline="0" dirty="0">
                <a:solidFill>
                  <a:prstClr val="white">
                    <a:lumMod val="95000"/>
                  </a:prstClr>
                </a:solidFill>
                <a:latin typeface="Times New Roman" panose="02020603050405020304" pitchFamily="18" charset="0"/>
                <a:cs typeface="Times New Roman" panose="02020603050405020304" pitchFamily="18" charset="0"/>
              </a:rPr>
              <a:t>IHP Appeals Overview</a:t>
            </a:r>
            <a:endParaRPr lang="en-US" b="1" i="0" kern="0" dirty="0">
              <a:solidFill>
                <a:prstClr val="white">
                  <a:lumMod val="9500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9444309"/>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Picture 1" descr="FEMA seal"/>
          <p:cNvPicPr>
            <a:picLocks noChangeAspect="1"/>
          </p:cNvPicPr>
          <p:nvPr userDrawn="1"/>
        </p:nvPicPr>
        <p:blipFill rotWithShape="1">
          <a:blip r:embed="rId17"/>
          <a:srcRect l="11118" t="7037" r="51776" b="8714"/>
          <a:stretch/>
        </p:blipFill>
        <p:spPr>
          <a:xfrm>
            <a:off x="0" y="0"/>
            <a:ext cx="12192000" cy="6858000"/>
          </a:xfrm>
          <a:prstGeom prst="rect">
            <a:avLst/>
          </a:prstGeom>
        </p:spPr>
      </p:pic>
      <p:sp>
        <p:nvSpPr>
          <p:cNvPr id="1026" name="Rectangle 2"/>
          <p:cNvSpPr>
            <a:spLocks noGrp="1" noChangeArrowheads="1"/>
          </p:cNvSpPr>
          <p:nvPr>
            <p:ph type="title"/>
          </p:nvPr>
        </p:nvSpPr>
        <p:spPr bwMode="auto">
          <a:xfrm>
            <a:off x="406400" y="76200"/>
            <a:ext cx="995891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style</a:t>
            </a:r>
          </a:p>
        </p:txBody>
      </p:sp>
      <p:sp>
        <p:nvSpPr>
          <p:cNvPr id="147462" name="Rectangle 6"/>
          <p:cNvSpPr>
            <a:spLocks noGrp="1" noChangeArrowheads="1"/>
          </p:cNvSpPr>
          <p:nvPr>
            <p:ph type="sldNum" sz="quarter" idx="4"/>
          </p:nvPr>
        </p:nvSpPr>
        <p:spPr bwMode="black">
          <a:xfrm>
            <a:off x="11480800" y="6429375"/>
            <a:ext cx="60960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defRPr sz="1100">
                <a:solidFill>
                  <a:srgbClr val="333333"/>
                </a:solidFill>
              </a:defRPr>
            </a:lvl1pPr>
          </a:lstStyle>
          <a:p>
            <a:pPr eaLnBrk="0" fontAlgn="base" hangingPunct="0">
              <a:spcBef>
                <a:spcPct val="0"/>
              </a:spcBef>
              <a:spcAft>
                <a:spcPct val="0"/>
              </a:spcAft>
              <a:defRPr/>
            </a:pPr>
            <a:fld id="{D30FEA8D-2461-4FEF-A7AA-74C5B80B0663}" type="slidenum">
              <a:rPr lang="en-US" altLang="en-US"/>
              <a:pPr eaLnBrk="0" fontAlgn="base" hangingPunct="0">
                <a:spcBef>
                  <a:spcPct val="0"/>
                </a:spcBef>
                <a:spcAft>
                  <a:spcPct val="0"/>
                </a:spcAft>
                <a:defRPr/>
              </a:pPr>
              <a:t>‹#›</a:t>
            </a:fld>
            <a:endParaRPr lang="en-US" altLang="en-US" dirty="0"/>
          </a:p>
        </p:txBody>
      </p:sp>
    </p:spTree>
    <p:extLst>
      <p:ext uri="{BB962C8B-B14F-4D97-AF65-F5344CB8AC3E}">
        <p14:creationId xmlns:p14="http://schemas.microsoft.com/office/powerpoint/2010/main" val="1394745862"/>
      </p:ext>
    </p:extLst>
  </p:cSld>
  <p:clrMap bg1="dk2" tx1="lt1" bg2="dk1"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80" r:id="rId11"/>
    <p:sldLayoutId id="2147483881" r:id="rId12"/>
    <p:sldLayoutId id="2147483882" r:id="rId13"/>
    <p:sldLayoutId id="2147483883" r:id="rId14"/>
    <p:sldLayoutId id="2147483884"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rtl="0" eaLnBrk="1" fontAlgn="base" hangingPunct="1">
        <a:spcBef>
          <a:spcPct val="0"/>
        </a:spcBef>
        <a:spcAft>
          <a:spcPct val="0"/>
        </a:spcAft>
        <a:defRPr sz="4200">
          <a:solidFill>
            <a:srgbClr val="000063"/>
          </a:solidFill>
          <a:latin typeface="+mj-lt"/>
          <a:ea typeface="+mj-ea"/>
          <a:cs typeface="+mj-cs"/>
        </a:defRPr>
      </a:lvl1pPr>
      <a:lvl2pPr algn="l" rtl="0" eaLnBrk="1" fontAlgn="base" hangingPunct="1">
        <a:spcBef>
          <a:spcPct val="0"/>
        </a:spcBef>
        <a:spcAft>
          <a:spcPct val="0"/>
        </a:spcAft>
        <a:defRPr sz="4200">
          <a:solidFill>
            <a:srgbClr val="000063"/>
          </a:solidFill>
          <a:latin typeface="Times New Roman" charset="0"/>
        </a:defRPr>
      </a:lvl2pPr>
      <a:lvl3pPr algn="l" rtl="0" eaLnBrk="1" fontAlgn="base" hangingPunct="1">
        <a:spcBef>
          <a:spcPct val="0"/>
        </a:spcBef>
        <a:spcAft>
          <a:spcPct val="0"/>
        </a:spcAft>
        <a:defRPr sz="4200">
          <a:solidFill>
            <a:srgbClr val="000063"/>
          </a:solidFill>
          <a:latin typeface="Times New Roman" charset="0"/>
        </a:defRPr>
      </a:lvl3pPr>
      <a:lvl4pPr algn="l" rtl="0" eaLnBrk="1" fontAlgn="base" hangingPunct="1">
        <a:spcBef>
          <a:spcPct val="0"/>
        </a:spcBef>
        <a:spcAft>
          <a:spcPct val="0"/>
        </a:spcAft>
        <a:defRPr sz="4200">
          <a:solidFill>
            <a:srgbClr val="000063"/>
          </a:solidFill>
          <a:latin typeface="Times New Roman" charset="0"/>
        </a:defRPr>
      </a:lvl4pPr>
      <a:lvl5pPr algn="l" rtl="0" eaLnBrk="1" fontAlgn="base" hangingPunct="1">
        <a:spcBef>
          <a:spcPct val="0"/>
        </a:spcBef>
        <a:spcAft>
          <a:spcPct val="0"/>
        </a:spcAft>
        <a:defRPr sz="4200">
          <a:solidFill>
            <a:srgbClr val="000063"/>
          </a:solidFill>
          <a:latin typeface="Times New Roman" charset="0"/>
        </a:defRPr>
      </a:lvl5pPr>
      <a:lvl6pPr marL="457200" algn="l" rtl="0" eaLnBrk="1" fontAlgn="base" hangingPunct="1">
        <a:spcBef>
          <a:spcPct val="0"/>
        </a:spcBef>
        <a:spcAft>
          <a:spcPct val="0"/>
        </a:spcAft>
        <a:defRPr sz="4200">
          <a:solidFill>
            <a:srgbClr val="000063"/>
          </a:solidFill>
          <a:latin typeface="Times New Roman" charset="0"/>
        </a:defRPr>
      </a:lvl6pPr>
      <a:lvl7pPr marL="914400" algn="l" rtl="0" eaLnBrk="1" fontAlgn="base" hangingPunct="1">
        <a:spcBef>
          <a:spcPct val="0"/>
        </a:spcBef>
        <a:spcAft>
          <a:spcPct val="0"/>
        </a:spcAft>
        <a:defRPr sz="4200">
          <a:solidFill>
            <a:srgbClr val="000063"/>
          </a:solidFill>
          <a:latin typeface="Times New Roman" charset="0"/>
        </a:defRPr>
      </a:lvl7pPr>
      <a:lvl8pPr marL="1371600" algn="l" rtl="0" eaLnBrk="1" fontAlgn="base" hangingPunct="1">
        <a:spcBef>
          <a:spcPct val="0"/>
        </a:spcBef>
        <a:spcAft>
          <a:spcPct val="0"/>
        </a:spcAft>
        <a:defRPr sz="4200">
          <a:solidFill>
            <a:srgbClr val="000063"/>
          </a:solidFill>
          <a:latin typeface="Times New Roman" charset="0"/>
        </a:defRPr>
      </a:lvl8pPr>
      <a:lvl9pPr marL="1828800" algn="l" rtl="0" eaLnBrk="1" fontAlgn="base" hangingPunct="1">
        <a:spcBef>
          <a:spcPct val="0"/>
        </a:spcBef>
        <a:spcAft>
          <a:spcPct val="0"/>
        </a:spcAft>
        <a:defRPr sz="4200">
          <a:solidFill>
            <a:srgbClr val="000063"/>
          </a:solidFill>
          <a:latin typeface="Times New Roman" charset="0"/>
        </a:defRPr>
      </a:lvl9pPr>
    </p:titleStyle>
    <p:bodyStyle>
      <a:lvl1pPr marL="233363" indent="-233363" algn="l" rtl="0" eaLnBrk="1" fontAlgn="base" hangingPunct="1">
        <a:spcBef>
          <a:spcPct val="60000"/>
        </a:spcBef>
        <a:spcAft>
          <a:spcPct val="0"/>
        </a:spcAft>
        <a:buClr>
          <a:srgbClr val="B0B1B3"/>
        </a:buClr>
        <a:buFont typeface="Wingdings" panose="05000000000000000000" pitchFamily="2" charset="2"/>
        <a:buChar char="§"/>
        <a:defRPr sz="2200">
          <a:solidFill>
            <a:srgbClr val="EFF7FF"/>
          </a:solidFill>
          <a:latin typeface="+mn-lt"/>
          <a:ea typeface="+mn-ea"/>
          <a:cs typeface="+mn-cs"/>
        </a:defRPr>
      </a:lvl1pPr>
      <a:lvl2pPr marL="571500" indent="-223838" algn="l" rtl="0" eaLnBrk="1" fontAlgn="base" hangingPunct="1">
        <a:spcBef>
          <a:spcPct val="30000"/>
        </a:spcBef>
        <a:spcAft>
          <a:spcPct val="0"/>
        </a:spcAft>
        <a:buClr>
          <a:srgbClr val="B0B1B3"/>
        </a:buClr>
        <a:buFont typeface="Wingdings" panose="05000000000000000000" pitchFamily="2" charset="2"/>
        <a:buChar char="§"/>
        <a:defRPr sz="1700">
          <a:solidFill>
            <a:srgbClr val="EFF7FF"/>
          </a:solidFill>
          <a:latin typeface="+mn-lt"/>
        </a:defRPr>
      </a:lvl2pPr>
      <a:lvl3pPr marL="909638" indent="-222250" algn="l" rtl="0" eaLnBrk="1" fontAlgn="base" hangingPunct="1">
        <a:spcBef>
          <a:spcPct val="30000"/>
        </a:spcBef>
        <a:spcAft>
          <a:spcPct val="0"/>
        </a:spcAft>
        <a:buClr>
          <a:srgbClr val="B0B1B3"/>
        </a:buClr>
        <a:buFont typeface="Wingdings" panose="05000000000000000000" pitchFamily="2" charset="2"/>
        <a:buChar char="§"/>
        <a:defRPr sz="2000">
          <a:solidFill>
            <a:srgbClr val="EFF7FF"/>
          </a:solidFill>
          <a:latin typeface="+mn-lt"/>
        </a:defRPr>
      </a:lvl3pPr>
      <a:lvl4pPr marL="1258888" indent="-231775" algn="l" rtl="0" eaLnBrk="1" fontAlgn="base" hangingPunct="1">
        <a:spcBef>
          <a:spcPct val="30000"/>
        </a:spcBef>
        <a:spcAft>
          <a:spcPct val="0"/>
        </a:spcAft>
        <a:buClr>
          <a:srgbClr val="B0B1B3"/>
        </a:buClr>
        <a:buFont typeface="Wingdings" panose="05000000000000000000" pitchFamily="2" charset="2"/>
        <a:buChar char="§"/>
        <a:defRPr sz="1700">
          <a:solidFill>
            <a:srgbClr val="EFF7FF"/>
          </a:solidFill>
          <a:latin typeface="+mn-lt"/>
        </a:defRPr>
      </a:lvl4pPr>
      <a:lvl5pPr marL="1598613" indent="-222250" algn="l" rtl="0" eaLnBrk="1" fontAlgn="base" hangingPunct="1">
        <a:spcBef>
          <a:spcPct val="30000"/>
        </a:spcBef>
        <a:spcAft>
          <a:spcPct val="0"/>
        </a:spcAft>
        <a:buClr>
          <a:srgbClr val="B0B1B3"/>
        </a:buClr>
        <a:buFont typeface="Wingdings" panose="05000000000000000000" pitchFamily="2" charset="2"/>
        <a:buChar char="§"/>
        <a:defRPr sz="2000">
          <a:solidFill>
            <a:srgbClr val="EFF7FF"/>
          </a:solidFill>
          <a:latin typeface="+mn-lt"/>
        </a:defRPr>
      </a:lvl5pPr>
      <a:lvl6pPr marL="20558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6pPr>
      <a:lvl7pPr marL="25130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7pPr>
      <a:lvl8pPr marL="29702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8pPr>
      <a:lvl9pPr marL="3427413" indent="-222250" algn="l" rtl="0" eaLnBrk="1" fontAlgn="base" hangingPunct="1">
        <a:spcBef>
          <a:spcPct val="30000"/>
        </a:spcBef>
        <a:spcAft>
          <a:spcPct val="0"/>
        </a:spcAft>
        <a:buClr>
          <a:srgbClr val="B0B1B3"/>
        </a:buClr>
        <a:buFont typeface="Wingdings" pitchFamily="2" charset="2"/>
        <a:buChar char="§"/>
        <a:defRPr sz="2000">
          <a:solidFill>
            <a:srgbClr val="EFF7F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jpg"/><Relationship Id="rId11" Type="http://schemas.openxmlformats.org/officeDocument/2006/relationships/image" Target="../media/image12.jp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E618EA-955A-48CF-B43A-1A7D54EEA5C7}"/>
              </a:ext>
            </a:extLst>
          </p:cNvPr>
          <p:cNvSpPr>
            <a:spLocks noGrp="1"/>
          </p:cNvSpPr>
          <p:nvPr>
            <p:ph type="sldNum" sz="quarter" idx="12"/>
          </p:nvPr>
        </p:nvSpPr>
        <p:spPr/>
        <p:txBody>
          <a:bodyPr/>
          <a:lstStyle/>
          <a:p>
            <a:fld id="{6060985A-23B9-4041-A757-70BB357DE077}" type="slidenum">
              <a:rPr lang="en-US" smtClean="0">
                <a:solidFill>
                  <a:prstClr val="black">
                    <a:tint val="75000"/>
                  </a:prstClr>
                </a:solidFill>
              </a:rPr>
              <a:pPr/>
              <a:t>1</a:t>
            </a:fld>
            <a:endParaRPr lang="en-US">
              <a:solidFill>
                <a:prstClr val="black">
                  <a:tint val="75000"/>
                </a:prstClr>
              </a:solidFill>
            </a:endParaRPr>
          </a:p>
        </p:txBody>
      </p:sp>
      <p:sp>
        <p:nvSpPr>
          <p:cNvPr id="5" name="Title 4">
            <a:extLst>
              <a:ext uri="{FF2B5EF4-FFF2-40B4-BE49-F238E27FC236}">
                <a16:creationId xmlns:a16="http://schemas.microsoft.com/office/drawing/2014/main" id="{AFD9EA61-3293-4B9E-BAE4-656B08F2C2F7}"/>
              </a:ext>
            </a:extLst>
          </p:cNvPr>
          <p:cNvSpPr>
            <a:spLocks noGrp="1"/>
          </p:cNvSpPr>
          <p:nvPr>
            <p:ph type="ctrTitle" idx="4294967295"/>
          </p:nvPr>
        </p:nvSpPr>
        <p:spPr>
          <a:xfrm>
            <a:off x="0" y="1555500"/>
            <a:ext cx="12192000" cy="4800850"/>
          </a:xfrm>
        </p:spPr>
        <p:txBody>
          <a:bodyPr>
            <a:normAutofit/>
          </a:bodyPr>
          <a:lstStyle/>
          <a:p>
            <a:pPr algn="ctr"/>
            <a:r>
              <a:rPr lang="en-US" sz="5000" dirty="0">
                <a:cs typeface="Times New Roman" panose="02020603050405020304" pitchFamily="18" charset="0"/>
              </a:rPr>
              <a:t>Individual and Households Program (IHP) Appeals Overview</a:t>
            </a:r>
            <a:br>
              <a:rPr lang="en-US" sz="5000" dirty="0">
                <a:cs typeface="Times New Roman" panose="02020603050405020304" pitchFamily="18" charset="0"/>
              </a:rPr>
            </a:br>
            <a:br>
              <a:rPr lang="en-US" sz="6000" dirty="0">
                <a:cs typeface="Times New Roman" panose="02020603050405020304" pitchFamily="18" charset="0"/>
              </a:rPr>
            </a:br>
            <a:br>
              <a:rPr lang="en-US" sz="6000" dirty="0">
                <a:cs typeface="Times New Roman" panose="02020603050405020304" pitchFamily="18" charset="0"/>
              </a:rPr>
            </a:br>
            <a:r>
              <a:rPr lang="en-US" sz="4000" i="1" dirty="0">
                <a:cs typeface="Times New Roman" panose="02020603050405020304" pitchFamily="18" charset="0"/>
              </a:rPr>
              <a:t>Individual Assistance</a:t>
            </a:r>
            <a:br>
              <a:rPr lang="en-US" sz="4000" b="1" dirty="0">
                <a:latin typeface="Times New Roman" panose="02020603050405020304" pitchFamily="18" charset="0"/>
                <a:cs typeface="Times New Roman" panose="02020603050405020304" pitchFamily="18" charset="0"/>
              </a:rPr>
            </a:br>
            <a:endParaRPr lang="en-US" sz="4000" b="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889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63563"/>
            <a:ext cx="11196638" cy="819150"/>
          </a:xfrm>
        </p:spPr>
        <p:txBody>
          <a:bodyPr>
            <a:normAutofit/>
          </a:bodyPr>
          <a:lstStyle/>
          <a:p>
            <a:r>
              <a:rPr lang="en-US" sz="3600" b="1" dirty="0">
                <a:latin typeface="Times New Roman" panose="02020603050405020304" pitchFamily="18" charset="0"/>
                <a:cs typeface="Times New Roman" panose="02020603050405020304" pitchFamily="18" charset="0"/>
              </a:rPr>
              <a:t>IHP Appeal Submissions </a:t>
            </a:r>
          </a:p>
        </p:txBody>
      </p:sp>
      <p:sp>
        <p:nvSpPr>
          <p:cNvPr id="3" name="Content Placeholder 2"/>
          <p:cNvSpPr>
            <a:spLocks noGrp="1"/>
          </p:cNvSpPr>
          <p:nvPr>
            <p:ph idx="4294967295"/>
          </p:nvPr>
        </p:nvSpPr>
        <p:spPr>
          <a:xfrm>
            <a:off x="-1" y="1287378"/>
            <a:ext cx="12192001" cy="5007059"/>
          </a:xfrm>
        </p:spPr>
        <p:txBody>
          <a:bodyPr numCol="1">
            <a:normAutofit fontScale="92500"/>
          </a:bodyPr>
          <a:lstStyle/>
          <a:p>
            <a:pPr marL="0" indent="0" defTabSz="914400">
              <a:buNone/>
            </a:pPr>
            <a:r>
              <a:rPr lang="en-US" sz="3500" dirty="0">
                <a:cs typeface="Times New Roman" panose="02020603050405020304" pitchFamily="18" charset="0"/>
              </a:rPr>
              <a:t>IHP Appeal letters must:</a:t>
            </a:r>
          </a:p>
          <a:p>
            <a:pPr marL="457200" indent="-457200" defTabSz="914400"/>
            <a:r>
              <a:rPr lang="en-US" sz="3500" dirty="0">
                <a:cs typeface="Times New Roman" panose="02020603050405020304" pitchFamily="18" charset="0"/>
              </a:rPr>
              <a:t>Be submitted in writing within 60 calendar days of IHP decision letter</a:t>
            </a:r>
          </a:p>
          <a:p>
            <a:pPr marL="914400" lvl="1" indent="-457200" defTabSz="914400">
              <a:buFont typeface="Courier New" panose="02070309020205020404" pitchFamily="49" charset="0"/>
              <a:buChar char="o"/>
            </a:pPr>
            <a:r>
              <a:rPr lang="en-US" dirty="0">
                <a:cs typeface="Times New Roman" panose="02020603050405020304" pitchFamily="18" charset="0"/>
              </a:rPr>
              <a:t>Late submissions require a reason for missed deadline</a:t>
            </a:r>
            <a:endParaRPr lang="en-US" sz="3000" dirty="0">
              <a:cs typeface="Times New Roman" panose="02020603050405020304" pitchFamily="18" charset="0"/>
            </a:endParaRPr>
          </a:p>
          <a:p>
            <a:pPr marL="457200" indent="-457200" defTabSz="914400"/>
            <a:endParaRPr lang="en-US" sz="3500" dirty="0">
              <a:cs typeface="Times New Roman" panose="02020603050405020304" pitchFamily="18" charset="0"/>
            </a:endParaRPr>
          </a:p>
          <a:p>
            <a:pPr marL="457200" indent="-457200" defTabSz="914400"/>
            <a:r>
              <a:rPr lang="en-US" sz="3500" dirty="0">
                <a:cs typeface="Times New Roman" panose="02020603050405020304" pitchFamily="18" charset="0"/>
              </a:rPr>
              <a:t>Explain reason(s) for appeal</a:t>
            </a:r>
          </a:p>
          <a:p>
            <a:pPr marL="457200" indent="-457200" defTabSz="914400"/>
            <a:endParaRPr lang="en-US" sz="3500" dirty="0">
              <a:cs typeface="Times New Roman" panose="02020603050405020304" pitchFamily="18" charset="0"/>
            </a:endParaRPr>
          </a:p>
          <a:p>
            <a:pPr marL="457200" indent="-457200" defTabSz="914400"/>
            <a:r>
              <a:rPr lang="en-US" sz="3500" dirty="0">
                <a:cs typeface="Times New Roman" panose="02020603050405020304" pitchFamily="18" charset="0"/>
              </a:rPr>
              <a:t>Be signed by applicant, co-applicant, or person authorized by applicant to act on his/her behalf</a:t>
            </a:r>
          </a:p>
          <a:p>
            <a:pPr marL="914400" lvl="2" indent="-457200" defTabSz="914400">
              <a:buFont typeface="Courier New" panose="02070309020205020404" pitchFamily="49" charset="0"/>
              <a:buChar char="o"/>
            </a:pPr>
            <a:r>
              <a:rPr lang="en-US" sz="2800" dirty="0">
                <a:cs typeface="Times New Roman" panose="02020603050405020304" pitchFamily="18" charset="0"/>
              </a:rPr>
              <a:t>If someone other than applicant or co-applicant signs, a written consent from the applicant is required</a:t>
            </a:r>
          </a:p>
        </p:txBody>
      </p:sp>
      <p:pic>
        <p:nvPicPr>
          <p:cNvPr id="5" name="Picture 6" descr="Clear Fork Road, WV, July 14, 2001 -- This house was torn apart by the flooding of the nearby Clear Fork Creek.&#10;&#10;Photo by Leif Skoogfors/ FEMA New...">
            <a:extLst>
              <a:ext uri="{FF2B5EF4-FFF2-40B4-BE49-F238E27FC236}">
                <a16:creationId xmlns:a16="http://schemas.microsoft.com/office/drawing/2014/main" id="{94D649BE-AF01-45A2-B910-58D687682E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2488" y="2496814"/>
            <a:ext cx="3159512" cy="207536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72FD03E-5300-42FB-95C5-48BEAAFC6ECC}"/>
              </a:ext>
            </a:extLst>
          </p:cNvPr>
          <p:cNvSpPr>
            <a:spLocks noGrp="1"/>
          </p:cNvSpPr>
          <p:nvPr>
            <p:ph type="sldNum" sz="quarter" idx="12"/>
          </p:nvPr>
        </p:nvSpPr>
        <p:spPr/>
        <p:txBody>
          <a:bodyPr/>
          <a:lstStyle/>
          <a:p>
            <a:fld id="{4F553FFE-4B7C-4C67-BF65-BE2FCDE98A04}"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225730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63563"/>
            <a:ext cx="11196638" cy="819150"/>
          </a:xfrm>
        </p:spPr>
        <p:txBody>
          <a:bodyPr>
            <a:normAutofit/>
          </a:bodyPr>
          <a:lstStyle/>
          <a:p>
            <a:r>
              <a:rPr lang="en-US" sz="3600" b="1" dirty="0">
                <a:latin typeface="Times New Roman" panose="02020603050405020304" pitchFamily="18" charset="0"/>
                <a:cs typeface="Times New Roman" panose="02020603050405020304" pitchFamily="18" charset="0"/>
              </a:rPr>
              <a:t>Appeal Submissions (cont.) </a:t>
            </a:r>
          </a:p>
        </p:txBody>
      </p:sp>
      <p:sp>
        <p:nvSpPr>
          <p:cNvPr id="3" name="Content Placeholder 2"/>
          <p:cNvSpPr>
            <a:spLocks noGrp="1"/>
          </p:cNvSpPr>
          <p:nvPr>
            <p:ph idx="4294967295"/>
          </p:nvPr>
        </p:nvSpPr>
        <p:spPr>
          <a:xfrm>
            <a:off x="-1" y="1287378"/>
            <a:ext cx="9500839" cy="5007059"/>
          </a:xfrm>
        </p:spPr>
        <p:txBody>
          <a:bodyPr numCol="1">
            <a:normAutofit/>
          </a:bodyPr>
          <a:lstStyle/>
          <a:p>
            <a:pPr marL="0" indent="0" defTabSz="914400">
              <a:buNone/>
            </a:pPr>
            <a:r>
              <a:rPr lang="en-US" dirty="0">
                <a:cs typeface="Times New Roman" panose="02020603050405020304" pitchFamily="18" charset="0"/>
              </a:rPr>
              <a:t>IHP Appeal letters must:</a:t>
            </a:r>
          </a:p>
          <a:p>
            <a:pPr marL="457200" indent="-457200" defTabSz="914400"/>
            <a:r>
              <a:rPr lang="en-US" dirty="0">
                <a:cs typeface="Times New Roman" panose="02020603050405020304" pitchFamily="18" charset="0"/>
              </a:rPr>
              <a:t>Include the following </a:t>
            </a:r>
            <a:r>
              <a:rPr lang="en-US" u="sng" dirty="0">
                <a:cs typeface="Times New Roman" panose="02020603050405020304" pitchFamily="18" charset="0"/>
              </a:rPr>
              <a:t>applicant</a:t>
            </a:r>
            <a:r>
              <a:rPr lang="en-US" dirty="0">
                <a:cs typeface="Times New Roman" panose="02020603050405020304" pitchFamily="18" charset="0"/>
              </a:rPr>
              <a:t> information:</a:t>
            </a:r>
          </a:p>
          <a:p>
            <a:pPr marL="914400" lvl="1" indent="-457200" defTabSz="914400">
              <a:buFont typeface="Courier New" panose="02070309020205020404" pitchFamily="49" charset="0"/>
              <a:buChar char="o"/>
            </a:pPr>
            <a:r>
              <a:rPr lang="en-US" dirty="0">
                <a:cs typeface="Times New Roman" panose="02020603050405020304" pitchFamily="18" charset="0"/>
              </a:rPr>
              <a:t>Full name</a:t>
            </a:r>
          </a:p>
          <a:p>
            <a:pPr marL="914400" lvl="1" indent="-457200" defTabSz="914400">
              <a:buFont typeface="Courier New" panose="02070309020205020404" pitchFamily="49" charset="0"/>
              <a:buChar char="o"/>
            </a:pPr>
            <a:r>
              <a:rPr lang="en-US" dirty="0">
                <a:cs typeface="Times New Roman" panose="02020603050405020304" pitchFamily="18" charset="0"/>
              </a:rPr>
              <a:t>FEMA application and disaster numbers</a:t>
            </a:r>
          </a:p>
          <a:p>
            <a:pPr marL="914400" lvl="1" indent="-457200" defTabSz="914400">
              <a:buFont typeface="Courier New" panose="02070309020205020404" pitchFamily="49" charset="0"/>
              <a:buChar char="o"/>
            </a:pPr>
            <a:r>
              <a:rPr lang="en-US" dirty="0">
                <a:cs typeface="Times New Roman" panose="02020603050405020304" pitchFamily="18" charset="0"/>
              </a:rPr>
              <a:t>Address of pre-disaster primary residence</a:t>
            </a:r>
          </a:p>
          <a:p>
            <a:pPr marL="914400" lvl="1" indent="-457200" defTabSz="914400">
              <a:buFont typeface="Courier New" panose="02070309020205020404" pitchFamily="49" charset="0"/>
              <a:buChar char="o"/>
            </a:pPr>
            <a:r>
              <a:rPr lang="en-US" dirty="0">
                <a:cs typeface="Times New Roman" panose="02020603050405020304" pitchFamily="18" charset="0"/>
              </a:rPr>
              <a:t>Current phone number and mailing address</a:t>
            </a:r>
          </a:p>
          <a:p>
            <a:pPr marL="0" indent="0" defTabSz="914400">
              <a:buNone/>
            </a:pPr>
            <a:endParaRPr lang="en-US" dirty="0">
              <a:cs typeface="Times New Roman" panose="02020603050405020304" pitchFamily="18" charset="0"/>
            </a:endParaRPr>
          </a:p>
          <a:p>
            <a:pPr marL="457200" indent="-457200" defTabSz="914400"/>
            <a:r>
              <a:rPr lang="en-US" dirty="0">
                <a:cs typeface="Times New Roman" panose="02020603050405020304" pitchFamily="18" charset="0"/>
              </a:rPr>
              <a:t>Include documentation to support appeal request, e.g., repair estimates, contractor estimates, or other supporting documentation</a:t>
            </a:r>
          </a:p>
        </p:txBody>
      </p:sp>
      <p:sp>
        <p:nvSpPr>
          <p:cNvPr id="4" name="Slide Number Placeholder 3">
            <a:extLst>
              <a:ext uri="{FF2B5EF4-FFF2-40B4-BE49-F238E27FC236}">
                <a16:creationId xmlns:a16="http://schemas.microsoft.com/office/drawing/2014/main" id="{172FD03E-5300-42FB-95C5-48BEAAFC6ECC}"/>
              </a:ext>
            </a:extLst>
          </p:cNvPr>
          <p:cNvSpPr>
            <a:spLocks noGrp="1"/>
          </p:cNvSpPr>
          <p:nvPr>
            <p:ph type="sldNum" sz="quarter" idx="12"/>
          </p:nvPr>
        </p:nvSpPr>
        <p:spPr/>
        <p:txBody>
          <a:bodyPr/>
          <a:lstStyle/>
          <a:p>
            <a:fld id="{4F553FFE-4B7C-4C67-BF65-BE2FCDE98A04}" type="slidenum">
              <a:rPr lang="en-US" smtClean="0">
                <a:solidFill>
                  <a:prstClr val="black">
                    <a:tint val="75000"/>
                  </a:prstClr>
                </a:solidFill>
              </a:rPr>
              <a:pPr/>
              <a:t>11</a:t>
            </a:fld>
            <a:endParaRPr lang="en-US" dirty="0">
              <a:solidFill>
                <a:prstClr val="black">
                  <a:tint val="75000"/>
                </a:prstClr>
              </a:solidFill>
            </a:endParaRPr>
          </a:p>
        </p:txBody>
      </p:sp>
      <p:pic>
        <p:nvPicPr>
          <p:cNvPr id="6" name="Picture 5">
            <a:extLst>
              <a:ext uri="{FF2B5EF4-FFF2-40B4-BE49-F238E27FC236}">
                <a16:creationId xmlns:a16="http://schemas.microsoft.com/office/drawing/2014/main" id="{C9585B89-7BC3-4820-A134-C31F0D279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2419" y="1249690"/>
            <a:ext cx="3489581" cy="3489581"/>
          </a:xfrm>
          <a:prstGeom prst="rect">
            <a:avLst/>
          </a:prstGeom>
        </p:spPr>
      </p:pic>
    </p:spTree>
    <p:extLst>
      <p:ext uri="{BB962C8B-B14F-4D97-AF65-F5344CB8AC3E}">
        <p14:creationId xmlns:p14="http://schemas.microsoft.com/office/powerpoint/2010/main" val="1503891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2"/>
          <p:cNvSpPr>
            <a:spLocks noGrp="1" noChangeArrowheads="1"/>
          </p:cNvSpPr>
          <p:nvPr>
            <p:ph type="title" idx="4294967295"/>
          </p:nvPr>
        </p:nvSpPr>
        <p:spPr>
          <a:xfrm>
            <a:off x="0" y="668338"/>
            <a:ext cx="10515600" cy="701675"/>
          </a:xfrm>
        </p:spPr>
        <p:txBody>
          <a:bodyPr anchor="t">
            <a:normAutofit/>
          </a:bodyPr>
          <a:lstStyle/>
          <a:p>
            <a:pPr>
              <a:lnSpc>
                <a:spcPct val="85000"/>
              </a:lnSpc>
            </a:pPr>
            <a:r>
              <a:rPr lang="en-US" altLang="en-US" dirty="0">
                <a:cs typeface="Times New Roman" panose="02020603050405020304" pitchFamily="18" charset="0"/>
              </a:rPr>
              <a:t>Requests for File Copy</a:t>
            </a:r>
            <a:endParaRPr lang="en-US" altLang="en-US" sz="3600" b="1" dirty="0">
              <a:latin typeface="Times New Roman" panose="02020603050405020304" pitchFamily="18" charset="0"/>
              <a:cs typeface="Times New Roman" panose="02020603050405020304" pitchFamily="18" charset="0"/>
            </a:endParaRPr>
          </a:p>
        </p:txBody>
      </p:sp>
      <p:sp>
        <p:nvSpPr>
          <p:cNvPr id="54275" name="Rectangle 35"/>
          <p:cNvSpPr>
            <a:spLocks noGrp="1" noChangeArrowheads="1"/>
          </p:cNvSpPr>
          <p:nvPr>
            <p:ph idx="4294967295"/>
          </p:nvPr>
        </p:nvSpPr>
        <p:spPr bwMode="auto">
          <a:xfrm>
            <a:off x="-1" y="1241007"/>
            <a:ext cx="7615990" cy="50915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457200" indent="-457200" defTabSz="914400"/>
            <a:r>
              <a:rPr lang="en-US" altLang="en-US" dirty="0">
                <a:cs typeface="Times New Roman" panose="02020603050405020304" pitchFamily="18" charset="0"/>
              </a:rPr>
              <a:t>Request must be in writing</a:t>
            </a:r>
          </a:p>
          <a:p>
            <a:pPr marL="457200" indent="-457200" defTabSz="914400"/>
            <a:endParaRPr lang="en-US" altLang="en-US" dirty="0">
              <a:cs typeface="Times New Roman" panose="02020603050405020304" pitchFamily="18" charset="0"/>
            </a:endParaRPr>
          </a:p>
          <a:p>
            <a:pPr marL="457200" indent="-457200" defTabSz="914400"/>
            <a:r>
              <a:rPr lang="en-US" altLang="en-US" dirty="0">
                <a:cs typeface="Times New Roman" panose="02020603050405020304" pitchFamily="18" charset="0"/>
              </a:rPr>
              <a:t>Requested information must be specifically stated </a:t>
            </a:r>
            <a:r>
              <a:rPr lang="en-US" altLang="en-US" i="1" dirty="0">
                <a:cs typeface="Times New Roman" panose="02020603050405020304" pitchFamily="18" charset="0"/>
              </a:rPr>
              <a:t>(e.g., entire file, all correspondence from FEMA, inspection report, etc.)</a:t>
            </a:r>
          </a:p>
          <a:p>
            <a:pPr marL="457200" indent="-457200" defTabSz="914400"/>
            <a:endParaRPr lang="en-US" altLang="en-US" dirty="0">
              <a:cs typeface="Times New Roman" panose="02020603050405020304" pitchFamily="18" charset="0"/>
            </a:endParaRPr>
          </a:p>
          <a:p>
            <a:pPr marL="457200" indent="-457200" defTabSz="914400"/>
            <a:r>
              <a:rPr lang="en-US" altLang="en-US" dirty="0">
                <a:cs typeface="Times New Roman" panose="02020603050405020304" pitchFamily="18" charset="0"/>
              </a:rPr>
              <a:t>Designate who is to receive copy</a:t>
            </a:r>
          </a:p>
          <a:p>
            <a:pPr marL="914400" lvl="1" indent="-457200" defTabSz="914400">
              <a:buFont typeface="Courier New" panose="02070309020205020404" pitchFamily="49" charset="0"/>
              <a:buChar char="o"/>
            </a:pPr>
            <a:r>
              <a:rPr lang="en-US" altLang="en-US" dirty="0">
                <a:cs typeface="Times New Roman" panose="02020603050405020304" pitchFamily="18" charset="0"/>
              </a:rPr>
              <a:t>If third party, full name and mailing address must be included</a:t>
            </a:r>
          </a:p>
        </p:txBody>
      </p:sp>
      <p:pic>
        <p:nvPicPr>
          <p:cNvPr id="2" name="Picture 1">
            <a:extLst>
              <a:ext uri="{FF2B5EF4-FFF2-40B4-BE49-F238E27FC236}">
                <a16:creationId xmlns:a16="http://schemas.microsoft.com/office/drawing/2014/main" id="{019BAD61-8610-4BCA-B3AB-0054800031AE}"/>
              </a:ext>
            </a:extLst>
          </p:cNvPr>
          <p:cNvPicPr>
            <a:picLocks noChangeAspect="1"/>
          </p:cNvPicPr>
          <p:nvPr/>
        </p:nvPicPr>
        <p:blipFill>
          <a:blip r:embed="rId3"/>
          <a:stretch>
            <a:fillRect/>
          </a:stretch>
        </p:blipFill>
        <p:spPr>
          <a:xfrm>
            <a:off x="7519737" y="1241008"/>
            <a:ext cx="4672263" cy="4907660"/>
          </a:xfrm>
          <a:prstGeom prst="rect">
            <a:avLst/>
          </a:prstGeom>
        </p:spPr>
      </p:pic>
      <p:sp>
        <p:nvSpPr>
          <p:cNvPr id="3" name="Slide Number Placeholder 2">
            <a:extLst>
              <a:ext uri="{FF2B5EF4-FFF2-40B4-BE49-F238E27FC236}">
                <a16:creationId xmlns:a16="http://schemas.microsoft.com/office/drawing/2014/main" id="{99F45741-A2CE-4A12-8DC7-93F7BF029743}"/>
              </a:ext>
            </a:extLst>
          </p:cNvPr>
          <p:cNvSpPr>
            <a:spLocks noGrp="1"/>
          </p:cNvSpPr>
          <p:nvPr>
            <p:ph type="sldNum" sz="quarter" idx="12"/>
          </p:nvPr>
        </p:nvSpPr>
        <p:spPr/>
        <p:txBody>
          <a:bodyPr/>
          <a:lstStyle/>
          <a:p>
            <a:fld id="{4F553FFE-4B7C-4C67-BF65-BE2FCDE98A04}"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276646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2"/>
          <p:cNvSpPr>
            <a:spLocks noGrp="1" noChangeArrowheads="1"/>
          </p:cNvSpPr>
          <p:nvPr>
            <p:ph type="title" idx="4294967295"/>
          </p:nvPr>
        </p:nvSpPr>
        <p:spPr>
          <a:xfrm>
            <a:off x="0" y="668338"/>
            <a:ext cx="10515600" cy="701675"/>
          </a:xfrm>
        </p:spPr>
        <p:txBody>
          <a:bodyPr anchor="t">
            <a:normAutofit/>
          </a:bodyPr>
          <a:lstStyle/>
          <a:p>
            <a:pPr>
              <a:lnSpc>
                <a:spcPct val="85000"/>
              </a:lnSpc>
            </a:pPr>
            <a:r>
              <a:rPr lang="en-US" altLang="en-US" dirty="0">
                <a:cs typeface="Times New Roman" panose="02020603050405020304" pitchFamily="18" charset="0"/>
              </a:rPr>
              <a:t>Requests for File Copy (cont.)</a:t>
            </a:r>
            <a:endParaRPr lang="en-US" altLang="en-US" sz="3600" b="1" dirty="0">
              <a:latin typeface="Times New Roman" panose="02020603050405020304" pitchFamily="18" charset="0"/>
              <a:cs typeface="Times New Roman" panose="02020603050405020304" pitchFamily="18" charset="0"/>
            </a:endParaRPr>
          </a:p>
        </p:txBody>
      </p:sp>
      <p:sp>
        <p:nvSpPr>
          <p:cNvPr id="54275" name="Rectangle 35"/>
          <p:cNvSpPr>
            <a:spLocks noGrp="1" noChangeArrowheads="1"/>
          </p:cNvSpPr>
          <p:nvPr>
            <p:ph idx="4294967295"/>
          </p:nvPr>
        </p:nvSpPr>
        <p:spPr bwMode="auto">
          <a:xfrm>
            <a:off x="-1" y="1241007"/>
            <a:ext cx="8040030" cy="50915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457200" indent="-457200" defTabSz="914400"/>
            <a:r>
              <a:rPr lang="en-US" altLang="en-US" dirty="0">
                <a:cs typeface="Times New Roman" panose="02020603050405020304" pitchFamily="18" charset="0"/>
              </a:rPr>
              <a:t>Include </a:t>
            </a:r>
            <a:r>
              <a:rPr lang="en-US" altLang="en-US" b="1" u="sng" dirty="0">
                <a:cs typeface="Times New Roman" panose="02020603050405020304" pitchFamily="18" charset="0"/>
              </a:rPr>
              <a:t>applicant</a:t>
            </a:r>
            <a:r>
              <a:rPr lang="en-US" altLang="en-US" dirty="0">
                <a:cs typeface="Times New Roman" panose="02020603050405020304" pitchFamily="18" charset="0"/>
              </a:rPr>
              <a:t> identity verification information:</a:t>
            </a:r>
          </a:p>
          <a:p>
            <a:pPr marL="914400" lvl="1" indent="-457200" defTabSz="914400">
              <a:buFont typeface="Courier New" panose="02070309020205020404" pitchFamily="49" charset="0"/>
              <a:buChar char="o"/>
            </a:pPr>
            <a:r>
              <a:rPr lang="en-US" altLang="en-US" dirty="0">
                <a:cs typeface="Times New Roman" panose="02020603050405020304" pitchFamily="18" charset="0"/>
              </a:rPr>
              <a:t>Full name</a:t>
            </a:r>
          </a:p>
          <a:p>
            <a:pPr marL="914400" lvl="1" indent="-457200" defTabSz="914400">
              <a:buFont typeface="Courier New" panose="02070309020205020404" pitchFamily="49" charset="0"/>
              <a:buChar char="o"/>
            </a:pPr>
            <a:r>
              <a:rPr lang="en-US" altLang="en-US" dirty="0">
                <a:cs typeface="Times New Roman" panose="02020603050405020304" pitchFamily="18" charset="0"/>
              </a:rPr>
              <a:t>FEMA application and disaster numbers</a:t>
            </a:r>
            <a:endParaRPr lang="en-US" altLang="en-US" sz="2400" dirty="0">
              <a:solidFill>
                <a:srgbClr val="B0B1B3"/>
              </a:solidFill>
              <a:cs typeface="Times New Roman" panose="02020603050405020304" pitchFamily="18" charset="0"/>
            </a:endParaRPr>
          </a:p>
          <a:p>
            <a:pPr marL="914400" lvl="1" indent="-457200" defTabSz="914400">
              <a:buFont typeface="Courier New" panose="02070309020205020404" pitchFamily="49" charset="0"/>
              <a:buChar char="o"/>
            </a:pPr>
            <a:r>
              <a:rPr lang="en-US" altLang="en-US" dirty="0">
                <a:cs typeface="Times New Roman" panose="02020603050405020304" pitchFamily="18" charset="0"/>
              </a:rPr>
              <a:t>Damaged property address or current mailing address</a:t>
            </a:r>
          </a:p>
          <a:p>
            <a:pPr marL="914400" lvl="1" indent="-457200" defTabSz="914400">
              <a:buFont typeface="Courier New" panose="02070309020205020404" pitchFamily="49" charset="0"/>
              <a:buChar char="o"/>
            </a:pPr>
            <a:r>
              <a:rPr lang="en-US" altLang="en-US" dirty="0">
                <a:cs typeface="Times New Roman" panose="02020603050405020304" pitchFamily="18" charset="0"/>
              </a:rPr>
              <a:t>Date of birth</a:t>
            </a:r>
          </a:p>
          <a:p>
            <a:pPr marL="914400" lvl="1" indent="-457200" defTabSz="914400">
              <a:buFont typeface="Courier New" panose="02070309020205020404" pitchFamily="49" charset="0"/>
              <a:buChar char="o"/>
            </a:pPr>
            <a:r>
              <a:rPr lang="en-US" altLang="en-US" dirty="0">
                <a:cs typeface="Times New Roman" panose="02020603050405020304" pitchFamily="18" charset="0"/>
              </a:rPr>
              <a:t>Signature with one of the following:</a:t>
            </a:r>
          </a:p>
          <a:p>
            <a:pPr marL="1371588" lvl="2" indent="-457200" defTabSz="914400">
              <a:buFont typeface="Wingdings" panose="05000000000000000000" pitchFamily="2" charset="2"/>
              <a:buChar char="§"/>
            </a:pPr>
            <a:r>
              <a:rPr lang="en-US" altLang="en-US" dirty="0">
                <a:cs typeface="Times New Roman" panose="02020603050405020304" pitchFamily="18" charset="0"/>
              </a:rPr>
              <a:t>Notary stamp or seal; or</a:t>
            </a:r>
          </a:p>
          <a:p>
            <a:pPr marL="1371588" lvl="2" indent="-457200" defTabSz="914400">
              <a:buFont typeface="Wingdings" panose="05000000000000000000" pitchFamily="2" charset="2"/>
              <a:buChar char="§"/>
            </a:pPr>
            <a:r>
              <a:rPr lang="en-US" altLang="en-US" dirty="0">
                <a:cs typeface="Times New Roman" panose="02020603050405020304" pitchFamily="18" charset="0"/>
              </a:rPr>
              <a:t>The statement, “I hereby declare under penalty of perjury that the foregoing is true and correct.”</a:t>
            </a:r>
          </a:p>
        </p:txBody>
      </p:sp>
      <p:sp>
        <p:nvSpPr>
          <p:cNvPr id="3" name="Slide Number Placeholder 2">
            <a:extLst>
              <a:ext uri="{FF2B5EF4-FFF2-40B4-BE49-F238E27FC236}">
                <a16:creationId xmlns:a16="http://schemas.microsoft.com/office/drawing/2014/main" id="{99F45741-A2CE-4A12-8DC7-93F7BF029743}"/>
              </a:ext>
            </a:extLst>
          </p:cNvPr>
          <p:cNvSpPr>
            <a:spLocks noGrp="1"/>
          </p:cNvSpPr>
          <p:nvPr>
            <p:ph type="sldNum" sz="quarter" idx="12"/>
          </p:nvPr>
        </p:nvSpPr>
        <p:spPr/>
        <p:txBody>
          <a:bodyPr/>
          <a:lstStyle/>
          <a:p>
            <a:fld id="{4F553FFE-4B7C-4C67-BF65-BE2FCDE98A04}" type="slidenum">
              <a:rPr lang="en-US" smtClean="0">
                <a:solidFill>
                  <a:prstClr val="black">
                    <a:tint val="75000"/>
                  </a:prstClr>
                </a:solidFill>
              </a:rPr>
              <a:pPr/>
              <a:t>13</a:t>
            </a:fld>
            <a:endParaRPr lang="en-US" dirty="0">
              <a:solidFill>
                <a:prstClr val="black">
                  <a:tint val="75000"/>
                </a:prstClr>
              </a:solidFill>
            </a:endParaRPr>
          </a:p>
        </p:txBody>
      </p:sp>
      <p:pic>
        <p:nvPicPr>
          <p:cNvPr id="5" name="Picture 4">
            <a:extLst>
              <a:ext uri="{FF2B5EF4-FFF2-40B4-BE49-F238E27FC236}">
                <a16:creationId xmlns:a16="http://schemas.microsoft.com/office/drawing/2014/main" id="{E947BEA5-1F39-40EA-AA58-DF4FAE5EC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0029" y="2124308"/>
            <a:ext cx="4151971" cy="3042666"/>
          </a:xfrm>
          <a:prstGeom prst="rect">
            <a:avLst/>
          </a:prstGeom>
        </p:spPr>
      </p:pic>
    </p:spTree>
    <p:extLst>
      <p:ext uri="{BB962C8B-B14F-4D97-AF65-F5344CB8AC3E}">
        <p14:creationId xmlns:p14="http://schemas.microsoft.com/office/powerpoint/2010/main" val="175536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63465" y="2150700"/>
            <a:ext cx="7963963" cy="2853754"/>
          </a:xfrm>
          <a:prstGeom prst="rect">
            <a:avLst/>
          </a:prstGeom>
        </p:spPr>
      </p:pic>
      <p:sp>
        <p:nvSpPr>
          <p:cNvPr id="3" name="Slide Number Placeholder 3">
            <a:extLst>
              <a:ext uri="{FF2B5EF4-FFF2-40B4-BE49-F238E27FC236}">
                <a16:creationId xmlns:a16="http://schemas.microsoft.com/office/drawing/2014/main" id="{D043A53D-163E-494B-8FC0-794FE0158215}"/>
              </a:ext>
            </a:extLst>
          </p:cNvPr>
          <p:cNvSpPr>
            <a:spLocks noGrp="1"/>
          </p:cNvSpPr>
          <p:nvPr>
            <p:ph type="sldNum" sz="quarter" idx="12"/>
          </p:nvPr>
        </p:nvSpPr>
        <p:spPr>
          <a:xfrm>
            <a:off x="8610600" y="6356350"/>
            <a:ext cx="2743200" cy="365125"/>
          </a:xfrm>
        </p:spPr>
        <p:txBody>
          <a:bodyPr/>
          <a:lstStyle/>
          <a:p>
            <a:fld id="{6060985A-23B9-4041-A757-70BB357DE077}"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238846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08154" y="640368"/>
            <a:ext cx="11720051" cy="594512"/>
          </a:xfrm>
          <a:prstGeom prst="rect">
            <a:avLst/>
          </a:prstGeom>
        </p:spPr>
        <p:txBody>
          <a:bodyPr vert="horz" wrap="square" lIns="0" tIns="94986" rIns="0" bIns="0" rtlCol="0">
            <a:spAutoFit/>
          </a:bodyPr>
          <a:lstStyle/>
          <a:p>
            <a:pPr marL="12664">
              <a:spcBef>
                <a:spcPts val="748"/>
              </a:spcBef>
            </a:pPr>
            <a:r>
              <a:rPr sz="3600" b="1" spc="5" dirty="0">
                <a:latin typeface="Times New Roman" panose="02020603050405020304" pitchFamily="18" charset="0"/>
                <a:cs typeface="Times New Roman" panose="02020603050405020304" pitchFamily="18" charset="0"/>
              </a:rPr>
              <a:t>Individuals and Households</a:t>
            </a:r>
            <a:r>
              <a:rPr sz="3600" b="1" spc="-155" dirty="0">
                <a:latin typeface="Times New Roman" panose="02020603050405020304" pitchFamily="18" charset="0"/>
                <a:cs typeface="Times New Roman" panose="02020603050405020304" pitchFamily="18" charset="0"/>
              </a:rPr>
              <a:t> </a:t>
            </a:r>
            <a:r>
              <a:rPr sz="3600" b="1" spc="5" dirty="0">
                <a:latin typeface="Times New Roman" panose="02020603050405020304" pitchFamily="18" charset="0"/>
                <a:cs typeface="Times New Roman" panose="02020603050405020304" pitchFamily="18" charset="0"/>
              </a:rPr>
              <a:t>Program</a:t>
            </a:r>
            <a:r>
              <a:rPr lang="en-US" sz="3600" b="1" spc="5" dirty="0">
                <a:latin typeface="Times New Roman" panose="02020603050405020304" pitchFamily="18" charset="0"/>
                <a:cs typeface="Times New Roman" panose="02020603050405020304" pitchFamily="18" charset="0"/>
              </a:rPr>
              <a:t> (IHP)</a:t>
            </a:r>
            <a:endParaRPr sz="3600" b="1" spc="5" dirty="0">
              <a:latin typeface="Times New Roman" panose="02020603050405020304" pitchFamily="18" charset="0"/>
              <a:cs typeface="Times New Roman" panose="02020603050405020304" pitchFamily="18" charset="0"/>
            </a:endParaRPr>
          </a:p>
        </p:txBody>
      </p:sp>
      <p:sp>
        <p:nvSpPr>
          <p:cNvPr id="3" name="object 3"/>
          <p:cNvSpPr txBox="1"/>
          <p:nvPr/>
        </p:nvSpPr>
        <p:spPr>
          <a:xfrm>
            <a:off x="222200" y="1234880"/>
            <a:ext cx="11969799" cy="4626146"/>
          </a:xfrm>
          <a:prstGeom prst="rect">
            <a:avLst/>
          </a:prstGeom>
        </p:spPr>
        <p:txBody>
          <a:bodyPr vert="horz" wrap="square" lIns="0" tIns="88654" rIns="0" bIns="0" rtlCol="0">
            <a:spAutoFit/>
          </a:bodyPr>
          <a:lstStyle/>
          <a:p>
            <a:pPr marL="457200" indent="-457200">
              <a:lnSpc>
                <a:spcPct val="90000"/>
              </a:lnSpc>
              <a:spcBef>
                <a:spcPts val="1000"/>
              </a:spcBef>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Authorized by section 408 of the Robert T. Stafford Disaster Relief and Emergency Assistance Act, Public Law 93-288, as amended, 42 U.S.C. 5174</a:t>
            </a:r>
          </a:p>
          <a:p>
            <a:pPr marL="457200" indent="-457200">
              <a:lnSpc>
                <a:spcPct val="90000"/>
              </a:lnSpc>
              <a:spcBef>
                <a:spcPts val="1000"/>
              </a:spcBef>
              <a:buFont typeface="Arial" panose="020B0604020202020204" pitchFamily="34" charset="0"/>
              <a:buChar char="•"/>
              <a:defRPr/>
            </a:pPr>
            <a:r>
              <a:rPr sz="3200" dirty="0">
                <a:latin typeface="Times New Roman" panose="02020603050405020304" pitchFamily="18" charset="0"/>
                <a:cs typeface="Times New Roman" panose="02020603050405020304" pitchFamily="18" charset="0"/>
              </a:rPr>
              <a:t>Housing Assistance (HA)</a:t>
            </a:r>
            <a:endParaRPr lang="en-US" sz="3200" dirty="0">
              <a:latin typeface="Times New Roman" panose="02020603050405020304" pitchFamily="18" charset="0"/>
              <a:cs typeface="Times New Roman" panose="02020603050405020304" pitchFamily="18" charset="0"/>
            </a:endParaRPr>
          </a:p>
          <a:p>
            <a:pPr lvl="2" indent="-457200">
              <a:lnSpc>
                <a:spcPct val="90000"/>
              </a:lnSpc>
              <a:spcBef>
                <a:spcPts val="1000"/>
              </a:spcBef>
              <a:buFont typeface="Courier New" panose="02070309020205020404" pitchFamily="49" charset="0"/>
              <a:buChar char="o"/>
              <a:defRPr/>
            </a:pPr>
            <a:r>
              <a:rPr lang="en-US" sz="2800" dirty="0">
                <a:latin typeface="Times New Roman" panose="02020603050405020304" pitchFamily="18" charset="0"/>
                <a:cs typeface="Times New Roman" panose="02020603050405020304" pitchFamily="18" charset="0"/>
              </a:rPr>
              <a:t>100% Federally funded by FEMA</a:t>
            </a:r>
          </a:p>
          <a:p>
            <a:pPr lvl="2" indent="-457200">
              <a:lnSpc>
                <a:spcPct val="90000"/>
              </a:lnSpc>
              <a:spcBef>
                <a:spcPts val="1000"/>
              </a:spcBef>
              <a:buFont typeface="Courier New" panose="02070309020205020404" pitchFamily="49" charset="0"/>
              <a:buChar char="o"/>
              <a:defRPr/>
            </a:pPr>
            <a:r>
              <a:rPr lang="en-US" sz="2800" dirty="0">
                <a:latin typeface="Times New Roman" panose="02020603050405020304" pitchFamily="18" charset="0"/>
                <a:cs typeface="Times New Roman" panose="02020603050405020304" pitchFamily="18" charset="0"/>
              </a:rPr>
              <a:t>F</a:t>
            </a:r>
            <a:r>
              <a:rPr sz="2800" dirty="0">
                <a:latin typeface="Times New Roman" panose="02020603050405020304" pitchFamily="18" charset="0"/>
                <a:cs typeface="Times New Roman" panose="02020603050405020304" pitchFamily="18" charset="0"/>
              </a:rPr>
              <a:t>inancial and direct</a:t>
            </a:r>
            <a:r>
              <a:rPr lang="en-US" sz="2800" dirty="0">
                <a:latin typeface="Times New Roman" panose="02020603050405020304" pitchFamily="18" charset="0"/>
                <a:cs typeface="Times New Roman" panose="02020603050405020304" pitchFamily="18" charset="0"/>
              </a:rPr>
              <a:t> assistance options</a:t>
            </a:r>
          </a:p>
          <a:p>
            <a:pPr marL="457200" indent="-457200">
              <a:lnSpc>
                <a:spcPct val="90000"/>
              </a:lnSpc>
              <a:spcBef>
                <a:spcPts val="1000"/>
              </a:spcBef>
              <a:buFont typeface="Arial" panose="020B0604020202020204" pitchFamily="34" charset="0"/>
              <a:buChar char="•"/>
              <a:tabLst>
                <a:tab pos="505311" algn="l"/>
                <a:tab pos="505944" algn="l"/>
              </a:tabLst>
              <a:defRPr/>
            </a:pPr>
            <a:r>
              <a:rPr sz="3200" dirty="0">
                <a:latin typeface="Times New Roman" panose="02020603050405020304" pitchFamily="18" charset="0"/>
                <a:cs typeface="Times New Roman" panose="02020603050405020304" pitchFamily="18" charset="0"/>
              </a:rPr>
              <a:t>Other Needs Assistance (ONA)</a:t>
            </a:r>
            <a:endParaRPr lang="en-US" sz="3200" dirty="0">
              <a:latin typeface="Times New Roman" panose="02020603050405020304" pitchFamily="18" charset="0"/>
              <a:cs typeface="Times New Roman" panose="02020603050405020304" pitchFamily="18" charset="0"/>
            </a:endParaRPr>
          </a:p>
          <a:p>
            <a:pPr lvl="2" indent="-457200">
              <a:lnSpc>
                <a:spcPct val="90000"/>
              </a:lnSpc>
              <a:spcBef>
                <a:spcPts val="1000"/>
              </a:spcBef>
              <a:buFont typeface="Courier New" panose="02070309020205020404" pitchFamily="49" charset="0"/>
              <a:buChar char="o"/>
              <a:tabLst>
                <a:tab pos="505311" algn="l"/>
                <a:tab pos="505944" algn="l"/>
              </a:tabLst>
              <a:defRPr/>
            </a:pPr>
            <a:r>
              <a:rPr sz="2800" dirty="0">
                <a:latin typeface="Times New Roman" panose="02020603050405020304" pitchFamily="18" charset="0"/>
                <a:cs typeface="Times New Roman" panose="02020603050405020304" pitchFamily="18" charset="0"/>
              </a:rPr>
              <a:t>Cost share</a:t>
            </a:r>
            <a:r>
              <a:rPr lang="en-US" sz="2800" dirty="0">
                <a:latin typeface="Times New Roman" panose="02020603050405020304" pitchFamily="18" charset="0"/>
                <a:cs typeface="Times New Roman" panose="02020603050405020304" pitchFamily="18" charset="0"/>
              </a:rPr>
              <a:t>: </a:t>
            </a:r>
            <a:r>
              <a:rPr sz="2800" dirty="0">
                <a:latin typeface="Times New Roman" panose="02020603050405020304" pitchFamily="18" charset="0"/>
                <a:cs typeface="Times New Roman" panose="02020603050405020304" pitchFamily="18" charset="0"/>
              </a:rPr>
              <a:t>75% </a:t>
            </a:r>
            <a:r>
              <a:rPr lang="en-US" sz="2800" dirty="0">
                <a:latin typeface="Times New Roman" panose="02020603050405020304" pitchFamily="18" charset="0"/>
                <a:cs typeface="Times New Roman" panose="02020603050405020304" pitchFamily="18" charset="0"/>
              </a:rPr>
              <a:t>Federal </a:t>
            </a:r>
            <a:r>
              <a:rPr sz="2800" dirty="0">
                <a:latin typeface="Times New Roman" panose="02020603050405020304" pitchFamily="18" charset="0"/>
                <a:cs typeface="Times New Roman" panose="02020603050405020304" pitchFamily="18" charset="0"/>
              </a:rPr>
              <a:t>and 25% State</a:t>
            </a:r>
            <a:endParaRPr lang="en-US" sz="2800" dirty="0">
              <a:latin typeface="Times New Roman" panose="02020603050405020304" pitchFamily="18" charset="0"/>
              <a:cs typeface="Times New Roman" panose="02020603050405020304" pitchFamily="18" charset="0"/>
            </a:endParaRPr>
          </a:p>
          <a:p>
            <a:pPr lvl="2" indent="-457200">
              <a:lnSpc>
                <a:spcPct val="90000"/>
              </a:lnSpc>
              <a:spcBef>
                <a:spcPts val="1000"/>
              </a:spcBef>
              <a:buFont typeface="Courier New" panose="02070309020205020404" pitchFamily="49" charset="0"/>
              <a:buChar char="o"/>
              <a:tabLst>
                <a:tab pos="505311" algn="l"/>
                <a:tab pos="505944" algn="l"/>
              </a:tabLst>
              <a:defRPr/>
            </a:pPr>
            <a:r>
              <a:rPr lang="en-US" sz="2800" dirty="0">
                <a:latin typeface="Times New Roman" panose="02020603050405020304" pitchFamily="18" charset="0"/>
                <a:cs typeface="Times New Roman" panose="02020603050405020304" pitchFamily="18" charset="0"/>
              </a:rPr>
              <a:t>Financial assistance</a:t>
            </a:r>
          </a:p>
        </p:txBody>
      </p:sp>
      <p:pic>
        <p:nvPicPr>
          <p:cNvPr id="7" name="Picture 6">
            <a:extLst>
              <a:ext uri="{FF2B5EF4-FFF2-40B4-BE49-F238E27FC236}">
                <a16:creationId xmlns:a16="http://schemas.microsoft.com/office/drawing/2014/main" id="{4647F520-070B-4239-975C-4E3B9825EC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826" y="3163582"/>
            <a:ext cx="2863174" cy="3694418"/>
          </a:xfrm>
          <a:prstGeom prst="rect">
            <a:avLst/>
          </a:prstGeom>
        </p:spPr>
      </p:pic>
      <p:sp>
        <p:nvSpPr>
          <p:cNvPr id="4" name="Slide Number Placeholder 3">
            <a:extLst>
              <a:ext uri="{FF2B5EF4-FFF2-40B4-BE49-F238E27FC236}">
                <a16:creationId xmlns:a16="http://schemas.microsoft.com/office/drawing/2014/main" id="{9B4065EF-EBD2-47E2-AD32-1C414FEDD76B}"/>
              </a:ext>
            </a:extLst>
          </p:cNvPr>
          <p:cNvSpPr>
            <a:spLocks noGrp="1"/>
          </p:cNvSpPr>
          <p:nvPr>
            <p:ph type="sldNum" sz="quarter" idx="12"/>
          </p:nvPr>
        </p:nvSpPr>
        <p:spPr/>
        <p:txBody>
          <a:bodyPr/>
          <a:lstStyle/>
          <a:p>
            <a:fld id="{6060985A-23B9-4041-A757-70BB357DE077}" type="slidenum">
              <a:rPr lang="en-US" smtClean="0">
                <a:solidFill>
                  <a:prstClr val="black">
                    <a:tint val="75000"/>
                  </a:prstClr>
                </a:solidFill>
              </a:rPr>
              <a:pPr/>
              <a:t>2</a:t>
            </a:fld>
            <a:endParaRPr lang="en-US">
              <a:solidFill>
                <a:prstClr val="black">
                  <a:tint val="75000"/>
                </a:prstClr>
              </a:solidFill>
            </a:endParaRPr>
          </a:p>
        </p:txBody>
      </p:sp>
    </p:spTree>
    <p:extLst>
      <p:ext uri="{BB962C8B-B14F-4D97-AF65-F5344CB8AC3E}">
        <p14:creationId xmlns:p14="http://schemas.microsoft.com/office/powerpoint/2010/main" val="1730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23232"/>
            <a:ext cx="12191998" cy="646331"/>
          </a:xfrm>
          <a:prstGeom prst="rect">
            <a:avLst/>
          </a:prstGeom>
          <a:noFill/>
        </p:spPr>
        <p:txBody>
          <a:bodyPr wrap="square" rtlCol="0">
            <a:spAutoFit/>
          </a:bodyPr>
          <a:lstStyle/>
          <a:p>
            <a:r>
              <a:rPr lang="en-US" sz="3600" b="1" dirty="0">
                <a:solidFill>
                  <a:prstClr val="black"/>
                </a:solidFill>
                <a:latin typeface="Times New Roman" panose="02020603050405020304" pitchFamily="18" charset="0"/>
                <a:cs typeface="Times New Roman" panose="02020603050405020304" pitchFamily="18" charset="0"/>
              </a:rPr>
              <a:t>Individual Assistance Program and Policy Guide (IAPPG)</a:t>
            </a:r>
          </a:p>
        </p:txBody>
      </p:sp>
      <p:sp>
        <p:nvSpPr>
          <p:cNvPr id="7" name="TextBox 6">
            <a:extLst>
              <a:ext uri="{FF2B5EF4-FFF2-40B4-BE49-F238E27FC236}">
                <a16:creationId xmlns:a16="http://schemas.microsoft.com/office/drawing/2014/main" id="{C5D3F07E-6363-45B3-99CB-020D5EA678E4}"/>
              </a:ext>
            </a:extLst>
          </p:cNvPr>
          <p:cNvSpPr txBox="1"/>
          <p:nvPr/>
        </p:nvSpPr>
        <p:spPr>
          <a:xfrm>
            <a:off x="0" y="1233467"/>
            <a:ext cx="9155841" cy="4524315"/>
          </a:xfrm>
          <a:prstGeom prst="rect">
            <a:avLst/>
          </a:prstGeom>
          <a:noFill/>
        </p:spPr>
        <p:txBody>
          <a:bodyPr wrap="square" rtlCol="0">
            <a:spAutoFit/>
          </a:bodyPr>
          <a:lstStyle/>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Comprehensive policy resource effective March 1, 2019 </a:t>
            </a:r>
            <a:r>
              <a:rPr lang="en-US" sz="3200" i="1" dirty="0">
                <a:latin typeface="Times New Roman" panose="02020603050405020304" pitchFamily="18" charset="0"/>
                <a:cs typeface="Times New Roman" panose="02020603050405020304" pitchFamily="18" charset="0"/>
              </a:rPr>
              <a:t>(update planned for release in March 2020)</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For all stakeholders who assist survivors with post-disaster recovery</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Succeeds Individuals and Households Program Unified Guidance published September 30, 2016 </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Supersedes individual program guidance for Individual Assistance (IA) programs</a:t>
            </a:r>
          </a:p>
          <a:p>
            <a:pPr marL="457200"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Consolidates policy statements for all IA programs</a:t>
            </a:r>
          </a:p>
        </p:txBody>
      </p:sp>
      <p:sp>
        <p:nvSpPr>
          <p:cNvPr id="3" name="Slide Number Placeholder 2">
            <a:extLst>
              <a:ext uri="{FF2B5EF4-FFF2-40B4-BE49-F238E27FC236}">
                <a16:creationId xmlns:a16="http://schemas.microsoft.com/office/drawing/2014/main" id="{8C1F0199-C6DB-4D49-911C-34C8C37BB518}"/>
              </a:ext>
            </a:extLst>
          </p:cNvPr>
          <p:cNvSpPr>
            <a:spLocks noGrp="1"/>
          </p:cNvSpPr>
          <p:nvPr>
            <p:ph type="sldNum" sz="quarter" idx="12"/>
          </p:nvPr>
        </p:nvSpPr>
        <p:spPr/>
        <p:txBody>
          <a:bodyPr/>
          <a:lstStyle/>
          <a:p>
            <a:fld id="{4F553FFE-4B7C-4C67-BF65-BE2FCDE98A04}" type="slidenum">
              <a:rPr lang="en-US" sz="1100" smtClean="0">
                <a:solidFill>
                  <a:prstClr val="black">
                    <a:tint val="75000"/>
                  </a:prstClr>
                </a:solidFill>
                <a:latin typeface="Arial Narrow" panose="020B0606020202030204" pitchFamily="34" charset="0"/>
              </a:rPr>
              <a:pPr/>
              <a:t>3</a:t>
            </a:fld>
            <a:endParaRPr lang="en-US" sz="1100" dirty="0">
              <a:solidFill>
                <a:prstClr val="black">
                  <a:tint val="75000"/>
                </a:prstClr>
              </a:solidFill>
              <a:latin typeface="Arial Narrow" panose="020B0606020202030204" pitchFamily="34" charset="0"/>
            </a:endParaRPr>
          </a:p>
        </p:txBody>
      </p:sp>
      <p:pic>
        <p:nvPicPr>
          <p:cNvPr id="4" name="Picture 3">
            <a:extLst>
              <a:ext uri="{FF2B5EF4-FFF2-40B4-BE49-F238E27FC236}">
                <a16:creationId xmlns:a16="http://schemas.microsoft.com/office/drawing/2014/main" id="{F8902C5A-2841-49D0-87A2-B6D4AC06666A}"/>
              </a:ext>
            </a:extLst>
          </p:cNvPr>
          <p:cNvPicPr>
            <a:picLocks noChangeAspect="1"/>
          </p:cNvPicPr>
          <p:nvPr/>
        </p:nvPicPr>
        <p:blipFill>
          <a:blip r:embed="rId3"/>
          <a:stretch>
            <a:fillRect/>
          </a:stretch>
        </p:blipFill>
        <p:spPr>
          <a:xfrm>
            <a:off x="9156032" y="1269563"/>
            <a:ext cx="3035967" cy="3917171"/>
          </a:xfrm>
          <a:prstGeom prst="rect">
            <a:avLst/>
          </a:prstGeom>
        </p:spPr>
      </p:pic>
      <p:sp>
        <p:nvSpPr>
          <p:cNvPr id="6" name="Rectangle 5">
            <a:extLst>
              <a:ext uri="{FF2B5EF4-FFF2-40B4-BE49-F238E27FC236}">
                <a16:creationId xmlns:a16="http://schemas.microsoft.com/office/drawing/2014/main" id="{7F999462-B48F-4122-9A5B-0AF0124F09F4}"/>
              </a:ext>
            </a:extLst>
          </p:cNvPr>
          <p:cNvSpPr/>
          <p:nvPr/>
        </p:nvSpPr>
        <p:spPr>
          <a:xfrm>
            <a:off x="2418343" y="5739062"/>
            <a:ext cx="1004788" cy="83686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lumMod val="75000"/>
                  </a:schemeClr>
                </a:solidFill>
                <a:latin typeface="Franklin Gothic Medium Cond" panose="020B0606030402020204" pitchFamily="34" charset="0"/>
              </a:rPr>
              <a:t>Chapter 1: Introduction</a:t>
            </a:r>
          </a:p>
        </p:txBody>
      </p:sp>
      <p:sp>
        <p:nvSpPr>
          <p:cNvPr id="8" name="Rectangle 7">
            <a:extLst>
              <a:ext uri="{FF2B5EF4-FFF2-40B4-BE49-F238E27FC236}">
                <a16:creationId xmlns:a16="http://schemas.microsoft.com/office/drawing/2014/main" id="{F7DF096B-738C-4C2A-8581-2046B274FB68}"/>
              </a:ext>
            </a:extLst>
          </p:cNvPr>
          <p:cNvSpPr/>
          <p:nvPr/>
        </p:nvSpPr>
        <p:spPr>
          <a:xfrm>
            <a:off x="3432656" y="5739062"/>
            <a:ext cx="1005840" cy="83686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lumMod val="75000"/>
                  </a:schemeClr>
                </a:solidFill>
                <a:latin typeface="Arial Narrow" panose="020B0606020202030204" pitchFamily="34" charset="0"/>
              </a:rPr>
              <a:t>Chapter 2: </a:t>
            </a:r>
          </a:p>
          <a:p>
            <a:pPr algn="ctr"/>
            <a:r>
              <a:rPr lang="en-US" sz="1100" dirty="0">
                <a:solidFill>
                  <a:schemeClr val="accent1">
                    <a:lumMod val="75000"/>
                  </a:schemeClr>
                </a:solidFill>
                <a:latin typeface="Arial Narrow" panose="020B0606020202030204" pitchFamily="34" charset="0"/>
              </a:rPr>
              <a:t>Mass Care</a:t>
            </a:r>
          </a:p>
        </p:txBody>
      </p:sp>
      <p:sp>
        <p:nvSpPr>
          <p:cNvPr id="9" name="Rectangle 8">
            <a:extLst>
              <a:ext uri="{FF2B5EF4-FFF2-40B4-BE49-F238E27FC236}">
                <a16:creationId xmlns:a16="http://schemas.microsoft.com/office/drawing/2014/main" id="{25C5EDCA-0609-4504-B3EB-A9BFCBF42A6A}"/>
              </a:ext>
            </a:extLst>
          </p:cNvPr>
          <p:cNvSpPr/>
          <p:nvPr/>
        </p:nvSpPr>
        <p:spPr>
          <a:xfrm>
            <a:off x="4437445" y="5739062"/>
            <a:ext cx="1005840" cy="83686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lumMod val="75000"/>
                  </a:schemeClr>
                </a:solidFill>
                <a:latin typeface="Arial Narrow" panose="020B0606020202030204" pitchFamily="34" charset="0"/>
              </a:rPr>
              <a:t>Chapter 3: Individuals and Households Program</a:t>
            </a:r>
          </a:p>
        </p:txBody>
      </p:sp>
      <p:sp>
        <p:nvSpPr>
          <p:cNvPr id="10" name="Rectangle 9">
            <a:extLst>
              <a:ext uri="{FF2B5EF4-FFF2-40B4-BE49-F238E27FC236}">
                <a16:creationId xmlns:a16="http://schemas.microsoft.com/office/drawing/2014/main" id="{35050FE5-D915-499C-9106-D8EDB11238A3}"/>
              </a:ext>
            </a:extLst>
          </p:cNvPr>
          <p:cNvSpPr/>
          <p:nvPr/>
        </p:nvSpPr>
        <p:spPr>
          <a:xfrm>
            <a:off x="5437216" y="5739062"/>
            <a:ext cx="1005840" cy="83686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lumMod val="75000"/>
                  </a:schemeClr>
                </a:solidFill>
                <a:latin typeface="Arial Narrow" panose="020B0606020202030204" pitchFamily="34" charset="0"/>
              </a:rPr>
              <a:t>Chapter 4: Disaster Case Management</a:t>
            </a:r>
          </a:p>
        </p:txBody>
      </p:sp>
      <p:sp>
        <p:nvSpPr>
          <p:cNvPr id="11" name="Rectangle 10">
            <a:extLst>
              <a:ext uri="{FF2B5EF4-FFF2-40B4-BE49-F238E27FC236}">
                <a16:creationId xmlns:a16="http://schemas.microsoft.com/office/drawing/2014/main" id="{1C214EB6-52C6-4A00-BAFE-77C96A4AE186}"/>
              </a:ext>
            </a:extLst>
          </p:cNvPr>
          <p:cNvSpPr/>
          <p:nvPr/>
        </p:nvSpPr>
        <p:spPr>
          <a:xfrm>
            <a:off x="6445892" y="5739062"/>
            <a:ext cx="1005840" cy="83686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lumMod val="75000"/>
                  </a:schemeClr>
                </a:solidFill>
                <a:latin typeface="Arial Narrow" panose="020B0606020202030204" pitchFamily="34" charset="0"/>
              </a:rPr>
              <a:t>Chapter 5: Crisis Counseling Program</a:t>
            </a:r>
          </a:p>
        </p:txBody>
      </p:sp>
      <p:sp>
        <p:nvSpPr>
          <p:cNvPr id="12" name="Rectangle 11">
            <a:extLst>
              <a:ext uri="{FF2B5EF4-FFF2-40B4-BE49-F238E27FC236}">
                <a16:creationId xmlns:a16="http://schemas.microsoft.com/office/drawing/2014/main" id="{A49D2FEE-FBEC-4F36-817E-D8A4F999EB51}"/>
              </a:ext>
            </a:extLst>
          </p:cNvPr>
          <p:cNvSpPr/>
          <p:nvPr/>
        </p:nvSpPr>
        <p:spPr>
          <a:xfrm>
            <a:off x="7450184" y="5739062"/>
            <a:ext cx="1005840" cy="83686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lumMod val="75000"/>
                  </a:schemeClr>
                </a:solidFill>
                <a:latin typeface="Arial Narrow" panose="020B0606020202030204" pitchFamily="34" charset="0"/>
              </a:rPr>
              <a:t>Chapter 6: Disaster Legal Services</a:t>
            </a:r>
          </a:p>
        </p:txBody>
      </p:sp>
      <p:sp>
        <p:nvSpPr>
          <p:cNvPr id="13" name="Rectangle 12">
            <a:extLst>
              <a:ext uri="{FF2B5EF4-FFF2-40B4-BE49-F238E27FC236}">
                <a16:creationId xmlns:a16="http://schemas.microsoft.com/office/drawing/2014/main" id="{71878F2E-702B-4D3E-9155-71FF31766668}"/>
              </a:ext>
            </a:extLst>
          </p:cNvPr>
          <p:cNvSpPr/>
          <p:nvPr/>
        </p:nvSpPr>
        <p:spPr>
          <a:xfrm>
            <a:off x="8451211" y="5739062"/>
            <a:ext cx="1005840" cy="836864"/>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lumMod val="75000"/>
                  </a:schemeClr>
                </a:solidFill>
                <a:latin typeface="Arial Narrow" panose="020B0606020202030204" pitchFamily="34" charset="0"/>
              </a:rPr>
              <a:t>Chapter 7: Disaster Unemployment Assistance</a:t>
            </a:r>
          </a:p>
        </p:txBody>
      </p:sp>
      <p:sp>
        <p:nvSpPr>
          <p:cNvPr id="14" name="Rectangle 13">
            <a:extLst>
              <a:ext uri="{FF2B5EF4-FFF2-40B4-BE49-F238E27FC236}">
                <a16:creationId xmlns:a16="http://schemas.microsoft.com/office/drawing/2014/main" id="{696627E3-1921-4475-9DCA-A6C173CAE850}"/>
              </a:ext>
            </a:extLst>
          </p:cNvPr>
          <p:cNvSpPr/>
          <p:nvPr/>
        </p:nvSpPr>
        <p:spPr>
          <a:xfrm>
            <a:off x="9457242" y="5739061"/>
            <a:ext cx="1005840" cy="836865"/>
          </a:xfrm>
          <a:prstGeom prst="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accent1">
                    <a:lumMod val="75000"/>
                  </a:schemeClr>
                </a:solidFill>
                <a:latin typeface="Arial Narrow" panose="020B0606020202030204" pitchFamily="34" charset="0"/>
              </a:rPr>
              <a:t>Chapter 8: Voluntary Agency Coordination</a:t>
            </a:r>
          </a:p>
        </p:txBody>
      </p:sp>
    </p:spTree>
    <p:extLst>
      <p:ext uri="{BB962C8B-B14F-4D97-AF65-F5344CB8AC3E}">
        <p14:creationId xmlns:p14="http://schemas.microsoft.com/office/powerpoint/2010/main" val="215568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609599"/>
            <a:ext cx="12192000" cy="776749"/>
          </a:xfrm>
        </p:spPr>
        <p:txBody>
          <a:bodyPr>
            <a:normAutofit/>
          </a:bodyPr>
          <a:lstStyle/>
          <a:p>
            <a:r>
              <a:rPr lang="en-US" sz="3600" b="1" dirty="0">
                <a:latin typeface="Times New Roman" panose="02020603050405020304" pitchFamily="18" charset="0"/>
                <a:cs typeface="Times New Roman" panose="02020603050405020304" pitchFamily="18" charset="0"/>
              </a:rPr>
              <a:t>IHP Housing Assistance</a:t>
            </a:r>
          </a:p>
        </p:txBody>
      </p:sp>
      <p:sp>
        <p:nvSpPr>
          <p:cNvPr id="3" name="Content Placeholder 2"/>
          <p:cNvSpPr>
            <a:spLocks noGrp="1"/>
          </p:cNvSpPr>
          <p:nvPr>
            <p:ph idx="4294967295"/>
          </p:nvPr>
        </p:nvSpPr>
        <p:spPr>
          <a:xfrm>
            <a:off x="0" y="1297858"/>
            <a:ext cx="5888975" cy="4129548"/>
          </a:xfrm>
        </p:spPr>
        <p:txBody>
          <a:bodyPr>
            <a:noAutofit/>
          </a:bodyPr>
          <a:lstStyle/>
          <a:p>
            <a:pPr marL="469864" indent="-457200">
              <a:defRPr/>
            </a:pPr>
            <a:r>
              <a:rPr lang="en-US" sz="3200" dirty="0">
                <a:cs typeface="Times New Roman" panose="02020603050405020304" pitchFamily="18" charset="0"/>
              </a:rPr>
              <a:t>Temporary Housing</a:t>
            </a:r>
          </a:p>
          <a:p>
            <a:pPr marL="469864" indent="-457200">
              <a:defRPr/>
            </a:pPr>
            <a:r>
              <a:rPr lang="en-US" sz="3200" dirty="0">
                <a:cs typeface="Times New Roman" panose="02020603050405020304" pitchFamily="18" charset="0"/>
              </a:rPr>
              <a:t>Home Repairs</a:t>
            </a:r>
          </a:p>
          <a:p>
            <a:pPr marL="469864" indent="-457200">
              <a:defRPr/>
            </a:pPr>
            <a:r>
              <a:rPr lang="en-US" sz="3200" dirty="0">
                <a:cs typeface="Times New Roman" panose="02020603050405020304" pitchFamily="18" charset="0"/>
              </a:rPr>
              <a:t>Home Replacement</a:t>
            </a:r>
          </a:p>
          <a:p>
            <a:pPr marL="469864" indent="-457200">
              <a:defRPr/>
            </a:pPr>
            <a:r>
              <a:rPr lang="en-US" sz="3200" dirty="0">
                <a:cs typeface="Times New Roman" panose="02020603050405020304" pitchFamily="18" charset="0"/>
              </a:rPr>
              <a:t>Permanent Housing Construction</a:t>
            </a:r>
          </a:p>
        </p:txBody>
      </p:sp>
      <p:pic>
        <p:nvPicPr>
          <p:cNvPr id="5" name="Picture 4">
            <a:extLst>
              <a:ext uri="{FF2B5EF4-FFF2-40B4-BE49-F238E27FC236}">
                <a16:creationId xmlns:a16="http://schemas.microsoft.com/office/drawing/2014/main" id="{D13F7FE4-CF6E-496A-84C5-0545015BFD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2391" y="997973"/>
            <a:ext cx="7339608" cy="4884175"/>
          </a:xfrm>
          <a:prstGeom prst="rect">
            <a:avLst/>
          </a:prstGeom>
        </p:spPr>
      </p:pic>
      <p:sp>
        <p:nvSpPr>
          <p:cNvPr id="4" name="Slide Number Placeholder 3">
            <a:extLst>
              <a:ext uri="{FF2B5EF4-FFF2-40B4-BE49-F238E27FC236}">
                <a16:creationId xmlns:a16="http://schemas.microsoft.com/office/drawing/2014/main" id="{7F2F8FF8-C8E9-4EA3-87FB-2C0071531691}"/>
              </a:ext>
            </a:extLst>
          </p:cNvPr>
          <p:cNvSpPr>
            <a:spLocks noGrp="1"/>
          </p:cNvSpPr>
          <p:nvPr>
            <p:ph type="sldNum" sz="quarter" idx="12"/>
          </p:nvPr>
        </p:nvSpPr>
        <p:spPr/>
        <p:txBody>
          <a:bodyPr/>
          <a:lstStyle/>
          <a:p>
            <a:fld id="{6060985A-23B9-4041-A757-70BB357DE077}" type="slidenum">
              <a:rPr lang="en-US" smtClean="0">
                <a:solidFill>
                  <a:prstClr val="black">
                    <a:tint val="75000"/>
                  </a:prstClr>
                </a:solidFill>
              </a:rPr>
              <a:pPr/>
              <a:t>4</a:t>
            </a:fld>
            <a:endParaRPr lang="en-US">
              <a:solidFill>
                <a:prstClr val="black">
                  <a:tint val="75000"/>
                </a:prstClr>
              </a:solidFill>
            </a:endParaRPr>
          </a:p>
        </p:txBody>
      </p:sp>
    </p:spTree>
    <p:extLst>
      <p:ext uri="{BB962C8B-B14F-4D97-AF65-F5344CB8AC3E}">
        <p14:creationId xmlns:p14="http://schemas.microsoft.com/office/powerpoint/2010/main" val="77434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609599"/>
            <a:ext cx="12192000" cy="619521"/>
          </a:xfrm>
        </p:spPr>
        <p:txBody>
          <a:bodyPr>
            <a:normAutofit/>
          </a:bodyPr>
          <a:lstStyle/>
          <a:p>
            <a:r>
              <a:rPr lang="en-US" sz="3600" b="1" dirty="0">
                <a:latin typeface="Times New Roman" panose="02020603050405020304" pitchFamily="18" charset="0"/>
                <a:cs typeface="Times New Roman" panose="02020603050405020304" pitchFamily="18" charset="0"/>
              </a:rPr>
              <a:t>IHP Other Needs Assistance (ONA)</a:t>
            </a:r>
          </a:p>
        </p:txBody>
      </p:sp>
      <p:sp>
        <p:nvSpPr>
          <p:cNvPr id="3" name="Content Placeholder 2"/>
          <p:cNvSpPr>
            <a:spLocks noGrp="1"/>
          </p:cNvSpPr>
          <p:nvPr>
            <p:ph idx="4294967295"/>
          </p:nvPr>
        </p:nvSpPr>
        <p:spPr>
          <a:xfrm>
            <a:off x="144451" y="1229120"/>
            <a:ext cx="6522097" cy="5636399"/>
          </a:xfrm>
        </p:spPr>
        <p:txBody>
          <a:bodyPr>
            <a:noAutofit/>
          </a:bodyPr>
          <a:lstStyle/>
          <a:p>
            <a:pPr marL="457200" indent="-457200"/>
            <a:r>
              <a:rPr lang="en-US" sz="3200" dirty="0">
                <a:cs typeface="Times New Roman" panose="02020603050405020304" pitchFamily="18" charset="0"/>
              </a:rPr>
              <a:t>SBA/income dependent categories</a:t>
            </a:r>
          </a:p>
          <a:p>
            <a:pPr marL="914400" lvl="2" indent="-457200">
              <a:spcBef>
                <a:spcPts val="1000"/>
              </a:spcBef>
              <a:buFont typeface="Courier New" panose="02070309020205020404" pitchFamily="49" charset="0"/>
              <a:buChar char="o"/>
            </a:pPr>
            <a:r>
              <a:rPr lang="en-US" sz="2800" dirty="0">
                <a:cs typeface="Times New Roman" panose="02020603050405020304" pitchFamily="18" charset="0"/>
              </a:rPr>
              <a:t>Personal Property</a:t>
            </a:r>
          </a:p>
          <a:p>
            <a:pPr marL="914400" lvl="2" indent="-457200">
              <a:spcBef>
                <a:spcPts val="1000"/>
              </a:spcBef>
              <a:buFont typeface="Courier New" panose="02070309020205020404" pitchFamily="49" charset="0"/>
              <a:buChar char="o"/>
            </a:pPr>
            <a:r>
              <a:rPr lang="en-US" sz="2800" dirty="0">
                <a:cs typeface="Times New Roman" panose="02020603050405020304" pitchFamily="18" charset="0"/>
              </a:rPr>
              <a:t>Transportation</a:t>
            </a:r>
            <a:r>
              <a:rPr lang="en-US" sz="2800" i="1" dirty="0">
                <a:cs typeface="Times New Roman" panose="02020603050405020304" pitchFamily="18" charset="0"/>
              </a:rPr>
              <a:t> – repair and replacement amounts set by State</a:t>
            </a:r>
          </a:p>
          <a:p>
            <a:pPr marL="914400" lvl="2" indent="-457200">
              <a:spcBef>
                <a:spcPts val="1000"/>
              </a:spcBef>
              <a:buFont typeface="Courier New" panose="02070309020205020404" pitchFamily="49" charset="0"/>
              <a:buChar char="o"/>
            </a:pPr>
            <a:r>
              <a:rPr lang="en-US" sz="2800" dirty="0">
                <a:cs typeface="Times New Roman" panose="02020603050405020304" pitchFamily="18" charset="0"/>
              </a:rPr>
              <a:t>Moving and Storage Expenses</a:t>
            </a:r>
          </a:p>
          <a:p>
            <a:pPr marL="914400" lvl="2" indent="-457200">
              <a:spcBef>
                <a:spcPts val="1000"/>
              </a:spcBef>
              <a:buFont typeface="Courier New" panose="02070309020205020404" pitchFamily="49" charset="0"/>
              <a:buChar char="o"/>
            </a:pPr>
            <a:r>
              <a:rPr lang="en-US" sz="2800" dirty="0">
                <a:cs typeface="Times New Roman" panose="02020603050405020304" pitchFamily="18" charset="0"/>
              </a:rPr>
              <a:t>Group Flood Insurance Policy</a:t>
            </a:r>
          </a:p>
        </p:txBody>
      </p:sp>
      <p:pic>
        <p:nvPicPr>
          <p:cNvPr id="10" name="Picture 9">
            <a:extLst>
              <a:ext uri="{FF2B5EF4-FFF2-40B4-BE49-F238E27FC236}">
                <a16:creationId xmlns:a16="http://schemas.microsoft.com/office/drawing/2014/main" id="{BC828F95-C166-4778-B2BD-F9277CACF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503" y="689333"/>
            <a:ext cx="3015497" cy="2006676"/>
          </a:xfrm>
          <a:prstGeom prst="rect">
            <a:avLst/>
          </a:prstGeom>
        </p:spPr>
      </p:pic>
      <p:pic>
        <p:nvPicPr>
          <p:cNvPr id="14" name="Picture 13">
            <a:extLst>
              <a:ext uri="{FF2B5EF4-FFF2-40B4-BE49-F238E27FC236}">
                <a16:creationId xmlns:a16="http://schemas.microsoft.com/office/drawing/2014/main" id="{DDBCAF0E-9195-46CE-BB72-981E5BA6C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4526" y="2670998"/>
            <a:ext cx="2947475" cy="1740309"/>
          </a:xfrm>
          <a:prstGeom prst="rect">
            <a:avLst/>
          </a:prstGeom>
        </p:spPr>
      </p:pic>
      <p:pic>
        <p:nvPicPr>
          <p:cNvPr id="16" name="Picture 15">
            <a:extLst>
              <a:ext uri="{FF2B5EF4-FFF2-40B4-BE49-F238E27FC236}">
                <a16:creationId xmlns:a16="http://schemas.microsoft.com/office/drawing/2014/main" id="{A8708E00-2010-4BE7-A6C8-FD535BE0AF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5548" y="3819362"/>
            <a:ext cx="1966452" cy="1493894"/>
          </a:xfrm>
          <a:prstGeom prst="rect">
            <a:avLst/>
          </a:prstGeom>
        </p:spPr>
      </p:pic>
      <p:pic>
        <p:nvPicPr>
          <p:cNvPr id="18" name="Picture 17">
            <a:extLst>
              <a:ext uri="{FF2B5EF4-FFF2-40B4-BE49-F238E27FC236}">
                <a16:creationId xmlns:a16="http://schemas.microsoft.com/office/drawing/2014/main" id="{891A9E82-222C-47A9-97EE-674AC5BEC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3915" y="1884557"/>
            <a:ext cx="2267255" cy="1269663"/>
          </a:xfrm>
          <a:prstGeom prst="rect">
            <a:avLst/>
          </a:prstGeom>
        </p:spPr>
      </p:pic>
      <p:pic>
        <p:nvPicPr>
          <p:cNvPr id="20" name="Picture 19">
            <a:extLst>
              <a:ext uri="{FF2B5EF4-FFF2-40B4-BE49-F238E27FC236}">
                <a16:creationId xmlns:a16="http://schemas.microsoft.com/office/drawing/2014/main" id="{EBE31CB8-E451-47F9-92CB-DD441C96B0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1393" y="689333"/>
            <a:ext cx="1721804" cy="1273211"/>
          </a:xfrm>
          <a:prstGeom prst="rect">
            <a:avLst/>
          </a:prstGeom>
        </p:spPr>
      </p:pic>
      <p:pic>
        <p:nvPicPr>
          <p:cNvPr id="22" name="Picture 21">
            <a:extLst>
              <a:ext uri="{FF2B5EF4-FFF2-40B4-BE49-F238E27FC236}">
                <a16:creationId xmlns:a16="http://schemas.microsoft.com/office/drawing/2014/main" id="{C571CABA-22EB-4D3B-9722-DB97B27A45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1690" y="5090180"/>
            <a:ext cx="1740310" cy="1740310"/>
          </a:xfrm>
          <a:prstGeom prst="rect">
            <a:avLst/>
          </a:prstGeom>
        </p:spPr>
      </p:pic>
      <p:pic>
        <p:nvPicPr>
          <p:cNvPr id="24" name="Picture 23">
            <a:extLst>
              <a:ext uri="{FF2B5EF4-FFF2-40B4-BE49-F238E27FC236}">
                <a16:creationId xmlns:a16="http://schemas.microsoft.com/office/drawing/2014/main" id="{6418C498-FAC1-40A4-8CFE-DB0CB9F3A3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8226" y="4449669"/>
            <a:ext cx="2404906" cy="1351252"/>
          </a:xfrm>
          <a:prstGeom prst="rect">
            <a:avLst/>
          </a:prstGeom>
        </p:spPr>
      </p:pic>
      <p:pic>
        <p:nvPicPr>
          <p:cNvPr id="26" name="Picture 25">
            <a:extLst>
              <a:ext uri="{FF2B5EF4-FFF2-40B4-BE49-F238E27FC236}">
                <a16:creationId xmlns:a16="http://schemas.microsoft.com/office/drawing/2014/main" id="{5DCE7075-E49F-49EE-9708-CE3550AD4D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0833" y="4422106"/>
            <a:ext cx="2064773" cy="1546587"/>
          </a:xfrm>
          <a:prstGeom prst="rect">
            <a:avLst/>
          </a:prstGeom>
        </p:spPr>
      </p:pic>
      <p:pic>
        <p:nvPicPr>
          <p:cNvPr id="28" name="Picture 27">
            <a:extLst>
              <a:ext uri="{FF2B5EF4-FFF2-40B4-BE49-F238E27FC236}">
                <a16:creationId xmlns:a16="http://schemas.microsoft.com/office/drawing/2014/main" id="{885B5A1A-CBAF-4FD2-AD69-3F626A612B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10445" y="3169208"/>
            <a:ext cx="2499647" cy="1269662"/>
          </a:xfrm>
          <a:prstGeom prst="rect">
            <a:avLst/>
          </a:prstGeom>
        </p:spPr>
      </p:pic>
      <p:sp>
        <p:nvSpPr>
          <p:cNvPr id="4" name="Slide Number Placeholder 3">
            <a:extLst>
              <a:ext uri="{FF2B5EF4-FFF2-40B4-BE49-F238E27FC236}">
                <a16:creationId xmlns:a16="http://schemas.microsoft.com/office/drawing/2014/main" id="{B08874AD-1E3E-402C-82E5-38F42B9EB326}"/>
              </a:ext>
            </a:extLst>
          </p:cNvPr>
          <p:cNvSpPr>
            <a:spLocks noGrp="1"/>
          </p:cNvSpPr>
          <p:nvPr>
            <p:ph type="sldNum" sz="quarter" idx="12"/>
          </p:nvPr>
        </p:nvSpPr>
        <p:spPr/>
        <p:txBody>
          <a:bodyPr/>
          <a:lstStyle/>
          <a:p>
            <a:fld id="{6060985A-23B9-4041-A757-70BB357DE077}" type="slidenum">
              <a:rPr lang="en-US" smtClean="0">
                <a:solidFill>
                  <a:prstClr val="black">
                    <a:tint val="75000"/>
                  </a:prstClr>
                </a:solidFill>
              </a:rPr>
              <a:pPr/>
              <a:t>5</a:t>
            </a:fld>
            <a:endParaRPr lang="en-US">
              <a:solidFill>
                <a:prstClr val="black">
                  <a:tint val="75000"/>
                </a:prstClr>
              </a:solidFill>
            </a:endParaRPr>
          </a:p>
        </p:txBody>
      </p:sp>
    </p:spTree>
    <p:extLst>
      <p:ext uri="{BB962C8B-B14F-4D97-AF65-F5344CB8AC3E}">
        <p14:creationId xmlns:p14="http://schemas.microsoft.com/office/powerpoint/2010/main" val="40735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609599"/>
            <a:ext cx="12192000" cy="619521"/>
          </a:xfrm>
        </p:spPr>
        <p:txBody>
          <a:bodyPr>
            <a:normAutofit/>
          </a:bodyPr>
          <a:lstStyle/>
          <a:p>
            <a:r>
              <a:rPr lang="en-US" sz="3600" b="1" dirty="0">
                <a:latin typeface="Times New Roman" panose="02020603050405020304" pitchFamily="18" charset="0"/>
                <a:cs typeface="Times New Roman" panose="02020603050405020304" pitchFamily="18" charset="0"/>
              </a:rPr>
              <a:t>IHP Other Needs Assistance (ONA)</a:t>
            </a:r>
          </a:p>
        </p:txBody>
      </p:sp>
      <p:sp>
        <p:nvSpPr>
          <p:cNvPr id="3" name="Content Placeholder 2"/>
          <p:cNvSpPr>
            <a:spLocks noGrp="1"/>
          </p:cNvSpPr>
          <p:nvPr>
            <p:ph idx="4294967295"/>
          </p:nvPr>
        </p:nvSpPr>
        <p:spPr>
          <a:xfrm>
            <a:off x="92992" y="1229120"/>
            <a:ext cx="6522097" cy="5636399"/>
          </a:xfrm>
        </p:spPr>
        <p:txBody>
          <a:bodyPr>
            <a:noAutofit/>
          </a:bodyPr>
          <a:lstStyle/>
          <a:p>
            <a:pPr marL="461963" indent="-457200"/>
            <a:r>
              <a:rPr lang="en-US" sz="3200" dirty="0">
                <a:cs typeface="Times New Roman" panose="02020603050405020304" pitchFamily="18" charset="0"/>
              </a:rPr>
              <a:t>Non-SBA/income dependent categories</a:t>
            </a:r>
          </a:p>
          <a:p>
            <a:pPr lvl="2" indent="-457200">
              <a:spcBef>
                <a:spcPts val="1000"/>
              </a:spcBef>
              <a:buFont typeface="Courier New" panose="02070309020205020404" pitchFamily="49" charset="0"/>
              <a:buChar char="o"/>
            </a:pPr>
            <a:r>
              <a:rPr lang="en-US" sz="2800" dirty="0">
                <a:cs typeface="Times New Roman" panose="02020603050405020304" pitchFamily="18" charset="0"/>
              </a:rPr>
              <a:t>Funeral Expenses</a:t>
            </a:r>
            <a:r>
              <a:rPr lang="en-US" sz="2800" i="1" dirty="0">
                <a:cs typeface="Times New Roman" panose="02020603050405020304" pitchFamily="18" charset="0"/>
              </a:rPr>
              <a:t> – category max set by State</a:t>
            </a:r>
          </a:p>
          <a:p>
            <a:pPr lvl="2" indent="-457200">
              <a:spcBef>
                <a:spcPts val="1000"/>
              </a:spcBef>
              <a:buFont typeface="Courier New" panose="02070309020205020404" pitchFamily="49" charset="0"/>
              <a:buChar char="o"/>
            </a:pPr>
            <a:r>
              <a:rPr lang="en-US" sz="2800" dirty="0">
                <a:cs typeface="Times New Roman" panose="02020603050405020304" pitchFamily="18" charset="0"/>
              </a:rPr>
              <a:t>Medical and Dental Expenses</a:t>
            </a:r>
          </a:p>
          <a:p>
            <a:pPr lvl="2" indent="-457200">
              <a:spcBef>
                <a:spcPts val="1000"/>
              </a:spcBef>
              <a:buFont typeface="Courier New" panose="02070309020205020404" pitchFamily="49" charset="0"/>
              <a:buChar char="o"/>
            </a:pPr>
            <a:r>
              <a:rPr lang="en-US" sz="2800" dirty="0">
                <a:cs typeface="Times New Roman" panose="02020603050405020304" pitchFamily="18" charset="0"/>
              </a:rPr>
              <a:t>Child Care Expenses</a:t>
            </a:r>
          </a:p>
          <a:p>
            <a:pPr lvl="2" indent="-457200">
              <a:spcBef>
                <a:spcPts val="1000"/>
              </a:spcBef>
              <a:buFont typeface="Courier New" panose="02070309020205020404" pitchFamily="49" charset="0"/>
              <a:buChar char="o"/>
            </a:pPr>
            <a:r>
              <a:rPr lang="en-US" sz="2800" dirty="0">
                <a:cs typeface="Times New Roman" panose="02020603050405020304" pitchFamily="18" charset="0"/>
              </a:rPr>
              <a:t>*Clean and Removal Assistance</a:t>
            </a:r>
          </a:p>
          <a:p>
            <a:pPr lvl="2" indent="-457200">
              <a:spcBef>
                <a:spcPts val="1000"/>
              </a:spcBef>
              <a:buFont typeface="Courier New" panose="02070309020205020404" pitchFamily="49" charset="0"/>
              <a:buChar char="o"/>
            </a:pPr>
            <a:r>
              <a:rPr lang="en-US" sz="2800" dirty="0">
                <a:cs typeface="Times New Roman" panose="02020603050405020304" pitchFamily="18" charset="0"/>
              </a:rPr>
              <a:t>*Critical Needs Assistance</a:t>
            </a:r>
          </a:p>
          <a:p>
            <a:pPr lvl="2" indent="-457200">
              <a:spcBef>
                <a:spcPts val="1000"/>
              </a:spcBef>
              <a:buFont typeface="Courier New" panose="02070309020205020404" pitchFamily="49" charset="0"/>
              <a:buChar char="o"/>
            </a:pPr>
            <a:r>
              <a:rPr lang="en-US" sz="2800" dirty="0">
                <a:cs typeface="Times New Roman" panose="02020603050405020304" pitchFamily="18" charset="0"/>
              </a:rPr>
              <a:t>Miscellaneous Expenses</a:t>
            </a:r>
          </a:p>
          <a:p>
            <a:pPr marL="914400" lvl="1" indent="-457200">
              <a:buFont typeface="Courier New" panose="02070309020205020404" pitchFamily="49" charset="0"/>
              <a:buChar char="o"/>
            </a:pPr>
            <a:endParaRPr lang="en-US" sz="2000" dirty="0">
              <a:latin typeface="Times New Roman" panose="02020603050405020304" pitchFamily="18" charset="0"/>
              <a:cs typeface="Times New Roman" panose="02020603050405020304" pitchFamily="18" charset="0"/>
            </a:endParaRPr>
          </a:p>
          <a:p>
            <a:pPr marL="457200" lvl="1" indent="0">
              <a:buNone/>
            </a:pPr>
            <a:r>
              <a:rPr lang="en-US" sz="2800" dirty="0">
                <a:latin typeface="Times New Roman" panose="02020603050405020304" pitchFamily="18" charset="0"/>
                <a:cs typeface="Times New Roman" panose="02020603050405020304" pitchFamily="18" charset="0"/>
              </a:rPr>
              <a:t>*Disaster-specific implementation</a:t>
            </a:r>
          </a:p>
        </p:txBody>
      </p:sp>
      <p:pic>
        <p:nvPicPr>
          <p:cNvPr id="10" name="Picture 9">
            <a:extLst>
              <a:ext uri="{FF2B5EF4-FFF2-40B4-BE49-F238E27FC236}">
                <a16:creationId xmlns:a16="http://schemas.microsoft.com/office/drawing/2014/main" id="{BC828F95-C166-4778-B2BD-F9277CACFE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6503" y="689333"/>
            <a:ext cx="3015497" cy="2006676"/>
          </a:xfrm>
          <a:prstGeom prst="rect">
            <a:avLst/>
          </a:prstGeom>
        </p:spPr>
      </p:pic>
      <p:pic>
        <p:nvPicPr>
          <p:cNvPr id="14" name="Picture 13">
            <a:extLst>
              <a:ext uri="{FF2B5EF4-FFF2-40B4-BE49-F238E27FC236}">
                <a16:creationId xmlns:a16="http://schemas.microsoft.com/office/drawing/2014/main" id="{DDBCAF0E-9195-46CE-BB72-981E5BA6C3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4526" y="2670998"/>
            <a:ext cx="2947475" cy="1740309"/>
          </a:xfrm>
          <a:prstGeom prst="rect">
            <a:avLst/>
          </a:prstGeom>
        </p:spPr>
      </p:pic>
      <p:pic>
        <p:nvPicPr>
          <p:cNvPr id="16" name="Picture 15">
            <a:extLst>
              <a:ext uri="{FF2B5EF4-FFF2-40B4-BE49-F238E27FC236}">
                <a16:creationId xmlns:a16="http://schemas.microsoft.com/office/drawing/2014/main" id="{A8708E00-2010-4BE7-A6C8-FD535BE0AF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5548" y="3819362"/>
            <a:ext cx="1966452" cy="1493894"/>
          </a:xfrm>
          <a:prstGeom prst="rect">
            <a:avLst/>
          </a:prstGeom>
        </p:spPr>
      </p:pic>
      <p:pic>
        <p:nvPicPr>
          <p:cNvPr id="18" name="Picture 17">
            <a:extLst>
              <a:ext uri="{FF2B5EF4-FFF2-40B4-BE49-F238E27FC236}">
                <a16:creationId xmlns:a16="http://schemas.microsoft.com/office/drawing/2014/main" id="{891A9E82-222C-47A9-97EE-674AC5BEC82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3915" y="1884557"/>
            <a:ext cx="2267255" cy="1269663"/>
          </a:xfrm>
          <a:prstGeom prst="rect">
            <a:avLst/>
          </a:prstGeom>
        </p:spPr>
      </p:pic>
      <p:pic>
        <p:nvPicPr>
          <p:cNvPr id="20" name="Picture 19">
            <a:extLst>
              <a:ext uri="{FF2B5EF4-FFF2-40B4-BE49-F238E27FC236}">
                <a16:creationId xmlns:a16="http://schemas.microsoft.com/office/drawing/2014/main" id="{EBE31CB8-E451-47F9-92CB-DD441C96B05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481393" y="689333"/>
            <a:ext cx="1721804" cy="1273211"/>
          </a:xfrm>
          <a:prstGeom prst="rect">
            <a:avLst/>
          </a:prstGeom>
        </p:spPr>
      </p:pic>
      <p:pic>
        <p:nvPicPr>
          <p:cNvPr id="22" name="Picture 21">
            <a:extLst>
              <a:ext uri="{FF2B5EF4-FFF2-40B4-BE49-F238E27FC236}">
                <a16:creationId xmlns:a16="http://schemas.microsoft.com/office/drawing/2014/main" id="{C571CABA-22EB-4D3B-9722-DB97B27A45F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51690" y="5090180"/>
            <a:ext cx="1740310" cy="1740310"/>
          </a:xfrm>
          <a:prstGeom prst="rect">
            <a:avLst/>
          </a:prstGeom>
        </p:spPr>
      </p:pic>
      <p:pic>
        <p:nvPicPr>
          <p:cNvPr id="24" name="Picture 23">
            <a:extLst>
              <a:ext uri="{FF2B5EF4-FFF2-40B4-BE49-F238E27FC236}">
                <a16:creationId xmlns:a16="http://schemas.microsoft.com/office/drawing/2014/main" id="{6418C498-FAC1-40A4-8CFE-DB0CB9F3A32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68226" y="4449669"/>
            <a:ext cx="2404906" cy="1351252"/>
          </a:xfrm>
          <a:prstGeom prst="rect">
            <a:avLst/>
          </a:prstGeom>
        </p:spPr>
      </p:pic>
      <p:pic>
        <p:nvPicPr>
          <p:cNvPr id="26" name="Picture 25">
            <a:extLst>
              <a:ext uri="{FF2B5EF4-FFF2-40B4-BE49-F238E27FC236}">
                <a16:creationId xmlns:a16="http://schemas.microsoft.com/office/drawing/2014/main" id="{5DCE7075-E49F-49EE-9708-CE3550AD4D6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00833" y="4422106"/>
            <a:ext cx="2064773" cy="1546587"/>
          </a:xfrm>
          <a:prstGeom prst="rect">
            <a:avLst/>
          </a:prstGeom>
        </p:spPr>
      </p:pic>
      <p:pic>
        <p:nvPicPr>
          <p:cNvPr id="28" name="Picture 27">
            <a:extLst>
              <a:ext uri="{FF2B5EF4-FFF2-40B4-BE49-F238E27FC236}">
                <a16:creationId xmlns:a16="http://schemas.microsoft.com/office/drawing/2014/main" id="{885B5A1A-CBAF-4FD2-AD69-3F626A612B6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810445" y="3169208"/>
            <a:ext cx="2499647" cy="1269662"/>
          </a:xfrm>
          <a:prstGeom prst="rect">
            <a:avLst/>
          </a:prstGeom>
        </p:spPr>
      </p:pic>
      <p:sp>
        <p:nvSpPr>
          <p:cNvPr id="4" name="Slide Number Placeholder 3">
            <a:extLst>
              <a:ext uri="{FF2B5EF4-FFF2-40B4-BE49-F238E27FC236}">
                <a16:creationId xmlns:a16="http://schemas.microsoft.com/office/drawing/2014/main" id="{E00E41F7-693C-4612-B2A5-CDB2D591757D}"/>
              </a:ext>
            </a:extLst>
          </p:cNvPr>
          <p:cNvSpPr>
            <a:spLocks noGrp="1"/>
          </p:cNvSpPr>
          <p:nvPr>
            <p:ph type="sldNum" sz="quarter" idx="12"/>
          </p:nvPr>
        </p:nvSpPr>
        <p:spPr/>
        <p:txBody>
          <a:bodyPr/>
          <a:lstStyle/>
          <a:p>
            <a:fld id="{6060985A-23B9-4041-A757-70BB357DE077}" type="slidenum">
              <a:rPr lang="en-US" smtClean="0">
                <a:solidFill>
                  <a:prstClr val="black">
                    <a:tint val="75000"/>
                  </a:prstClr>
                </a:solidFill>
              </a:rPr>
              <a:pPr/>
              <a:t>6</a:t>
            </a:fld>
            <a:endParaRPr lang="en-US">
              <a:solidFill>
                <a:prstClr val="black">
                  <a:tint val="75000"/>
                </a:prstClr>
              </a:solidFill>
            </a:endParaRPr>
          </a:p>
        </p:txBody>
      </p:sp>
    </p:spTree>
    <p:extLst>
      <p:ext uri="{BB962C8B-B14F-4D97-AF65-F5344CB8AC3E}">
        <p14:creationId xmlns:p14="http://schemas.microsoft.com/office/powerpoint/2010/main" val="2347530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idx="4294967295"/>
          </p:nvPr>
        </p:nvSpPr>
        <p:spPr>
          <a:xfrm>
            <a:off x="108154" y="640368"/>
            <a:ext cx="11720051" cy="594512"/>
          </a:xfrm>
          <a:prstGeom prst="rect">
            <a:avLst/>
          </a:prstGeom>
        </p:spPr>
        <p:txBody>
          <a:bodyPr vert="horz" wrap="square" lIns="0" tIns="94986" rIns="0" bIns="0" rtlCol="0">
            <a:spAutoFit/>
          </a:bodyPr>
          <a:lstStyle/>
          <a:p>
            <a:pPr marL="12664">
              <a:spcBef>
                <a:spcPts val="748"/>
              </a:spcBef>
            </a:pPr>
            <a:r>
              <a:rPr lang="en-US" sz="3600" b="1" spc="5" dirty="0">
                <a:latin typeface="Times New Roman" panose="02020603050405020304" pitchFamily="18" charset="0"/>
                <a:cs typeface="Times New Roman" panose="02020603050405020304" pitchFamily="18" charset="0"/>
              </a:rPr>
              <a:t>IHP General Eligibility Criteria</a:t>
            </a:r>
            <a:endParaRPr sz="3600" b="1" spc="5" dirty="0">
              <a:latin typeface="Times New Roman" panose="02020603050405020304" pitchFamily="18" charset="0"/>
              <a:cs typeface="Times New Roman" panose="02020603050405020304" pitchFamily="18" charset="0"/>
            </a:endParaRPr>
          </a:p>
        </p:txBody>
      </p:sp>
      <p:sp>
        <p:nvSpPr>
          <p:cNvPr id="3" name="object 3"/>
          <p:cNvSpPr txBox="1"/>
          <p:nvPr/>
        </p:nvSpPr>
        <p:spPr>
          <a:xfrm>
            <a:off x="108153" y="1273258"/>
            <a:ext cx="12083847" cy="2910805"/>
          </a:xfrm>
          <a:prstGeom prst="rect">
            <a:avLst/>
          </a:prstGeom>
        </p:spPr>
        <p:txBody>
          <a:bodyPr vert="horz" wrap="square" lIns="0" tIns="88654" rIns="0" bIns="0" rtlCol="0">
            <a:spAutoFit/>
          </a:bodyPr>
          <a:lstStyle/>
          <a:p>
            <a:pPr marL="469864" indent="-457200">
              <a:lnSpc>
                <a:spcPct val="90000"/>
              </a:lnSpc>
              <a:spcBef>
                <a:spcPts val="1000"/>
              </a:spcBef>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County, incident date, and cause of damage designated in declaration</a:t>
            </a:r>
          </a:p>
          <a:p>
            <a:pPr marL="469864" indent="-457200">
              <a:lnSpc>
                <a:spcPct val="90000"/>
              </a:lnSpc>
              <a:spcBef>
                <a:spcPts val="1000"/>
              </a:spcBef>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U.S. citizen, non-citizen national, or qualified alien</a:t>
            </a:r>
          </a:p>
          <a:p>
            <a:pPr marL="469864" indent="-457200">
              <a:lnSpc>
                <a:spcPct val="90000"/>
              </a:lnSpc>
              <a:spcBef>
                <a:spcPts val="1000"/>
              </a:spcBef>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Verifiable identity</a:t>
            </a:r>
          </a:p>
          <a:p>
            <a:pPr marL="469864" indent="-457200">
              <a:lnSpc>
                <a:spcPct val="90000"/>
              </a:lnSpc>
              <a:spcBef>
                <a:spcPts val="1000"/>
              </a:spcBef>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Uninsured or underinsured losses</a:t>
            </a:r>
          </a:p>
          <a:p>
            <a:pPr marL="469864" indent="-457200">
              <a:lnSpc>
                <a:spcPct val="90000"/>
              </a:lnSpc>
              <a:spcBef>
                <a:spcPts val="1000"/>
              </a:spcBef>
              <a:buFont typeface="Arial" panose="020B0604020202020204" pitchFamily="34" charset="0"/>
              <a:buChar char="•"/>
              <a:defRPr/>
            </a:pPr>
            <a:r>
              <a:rPr lang="en-US" sz="3200" dirty="0">
                <a:latin typeface="Times New Roman" panose="02020603050405020304" pitchFamily="18" charset="0"/>
                <a:cs typeface="Times New Roman" panose="02020603050405020304" pitchFamily="18" charset="0"/>
              </a:rPr>
              <a:t>Necessary experiences and serious needs</a:t>
            </a:r>
          </a:p>
        </p:txBody>
      </p:sp>
      <p:sp>
        <p:nvSpPr>
          <p:cNvPr id="4" name="TextBox 3">
            <a:extLst>
              <a:ext uri="{FF2B5EF4-FFF2-40B4-BE49-F238E27FC236}">
                <a16:creationId xmlns:a16="http://schemas.microsoft.com/office/drawing/2014/main" id="{E9A1FB00-1855-42C4-AA46-9228FDFF8F8F}"/>
              </a:ext>
            </a:extLst>
          </p:cNvPr>
          <p:cNvSpPr txBox="1"/>
          <p:nvPr/>
        </p:nvSpPr>
        <p:spPr>
          <a:xfrm>
            <a:off x="108153" y="4782685"/>
            <a:ext cx="11968618" cy="830997"/>
          </a:xfrm>
          <a:prstGeom prst="rect">
            <a:avLst/>
          </a:prstGeom>
          <a:noFill/>
          <a:ln>
            <a:solidFill>
              <a:srgbClr val="000000"/>
            </a:solidFill>
          </a:ln>
        </p:spPr>
        <p:txBody>
          <a:bodyPr wrap="square" rtlCol="0">
            <a:spAutoFit/>
          </a:bodyPr>
          <a:lstStyle/>
          <a:p>
            <a:pPr marL="12664" algn="ctr">
              <a:spcBef>
                <a:spcPts val="698"/>
              </a:spcBef>
            </a:pPr>
            <a:r>
              <a:rPr lang="en-US" sz="2400" b="1" i="1" dirty="0">
                <a:solidFill>
                  <a:srgbClr val="303030"/>
                </a:solidFill>
                <a:latin typeface="Times New Roman" panose="02020603050405020304" pitchFamily="18" charset="0"/>
                <a:cs typeface="Times New Roman" panose="02020603050405020304" pitchFamily="18" charset="0"/>
              </a:rPr>
              <a:t>IHP is not a substitute for insurance and cannot compensate for all losses caused by a disaster; it is intended to meet survivors’ basic needs and supplement disaster recovery efforts.</a:t>
            </a:r>
          </a:p>
        </p:txBody>
      </p:sp>
      <p:sp>
        <p:nvSpPr>
          <p:cNvPr id="5" name="Slide Number Placeholder 4">
            <a:extLst>
              <a:ext uri="{FF2B5EF4-FFF2-40B4-BE49-F238E27FC236}">
                <a16:creationId xmlns:a16="http://schemas.microsoft.com/office/drawing/2014/main" id="{E5E51CB2-B259-4188-9D87-FBD7B48C262A}"/>
              </a:ext>
            </a:extLst>
          </p:cNvPr>
          <p:cNvSpPr>
            <a:spLocks noGrp="1"/>
          </p:cNvSpPr>
          <p:nvPr>
            <p:ph type="sldNum" sz="quarter" idx="12"/>
          </p:nvPr>
        </p:nvSpPr>
        <p:spPr/>
        <p:txBody>
          <a:bodyPr/>
          <a:lstStyle/>
          <a:p>
            <a:fld id="{6060985A-23B9-4041-A757-70BB357DE077}" type="slidenum">
              <a:rPr lang="en-US" smtClean="0">
                <a:solidFill>
                  <a:prstClr val="black">
                    <a:tint val="75000"/>
                  </a:prstClr>
                </a:solidFill>
              </a:rPr>
              <a:pPr/>
              <a:t>7</a:t>
            </a:fld>
            <a:endParaRPr lang="en-US">
              <a:solidFill>
                <a:prstClr val="black">
                  <a:tint val="75000"/>
                </a:prstClr>
              </a:solidFill>
            </a:endParaRPr>
          </a:p>
        </p:txBody>
      </p:sp>
    </p:spTree>
    <p:extLst>
      <p:ext uri="{BB962C8B-B14F-4D97-AF65-F5344CB8AC3E}">
        <p14:creationId xmlns:p14="http://schemas.microsoft.com/office/powerpoint/2010/main" val="293517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D3F07E-6363-45B3-99CB-020D5EA678E4}"/>
              </a:ext>
            </a:extLst>
          </p:cNvPr>
          <p:cNvSpPr txBox="1"/>
          <p:nvPr/>
        </p:nvSpPr>
        <p:spPr>
          <a:xfrm>
            <a:off x="24584" y="1236740"/>
            <a:ext cx="12150485" cy="4216539"/>
          </a:xfrm>
          <a:prstGeom prst="rect">
            <a:avLst/>
          </a:prstGeom>
          <a:noFill/>
        </p:spPr>
        <p:txBody>
          <a:bodyPr wrap="square" rtlCol="0">
            <a:spAutoFit/>
          </a:bodyPr>
          <a:lstStyle/>
          <a:p>
            <a:pPr marL="514350" indent="-5143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Initial eligibility determinations for Housing Assistance and Other Needs Assistance (ONA), including:</a:t>
            </a:r>
          </a:p>
          <a:p>
            <a:pPr marL="1427163" lvl="1" indent="-51435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Amount or type of Housing Assistance and/or ONA an applicant received;</a:t>
            </a:r>
          </a:p>
          <a:p>
            <a:pPr marL="1427163" lvl="1" indent="-51435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Decision to withdraw application for FEMA disaster assistance;</a:t>
            </a:r>
          </a:p>
          <a:p>
            <a:pPr marL="1427163" lvl="1" indent="-51435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Recovery of funds improperly awarded; or</a:t>
            </a:r>
          </a:p>
          <a:p>
            <a:pPr marL="1427163" lvl="1" indent="-51435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Denial of a late application request for assistance</a:t>
            </a:r>
          </a:p>
          <a:p>
            <a:pPr marL="514350" indent="-514350">
              <a:buFont typeface="+mj-lt"/>
              <a:buAutoNum type="arabicPeriod"/>
            </a:pPr>
            <a:endParaRPr lang="en-US" sz="3200" dirty="0">
              <a:latin typeface="Times New Roman" panose="02020603050405020304" pitchFamily="18" charset="0"/>
              <a:cs typeface="Times New Roman" panose="02020603050405020304" pitchFamily="18" charset="0"/>
            </a:endParaRPr>
          </a:p>
          <a:p>
            <a:pPr marL="514350" indent="-5143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Denial for Continued Rental Assistance</a:t>
            </a:r>
          </a:p>
        </p:txBody>
      </p:sp>
      <p:sp>
        <p:nvSpPr>
          <p:cNvPr id="2" name="TextBox 1"/>
          <p:cNvSpPr txBox="1"/>
          <p:nvPr/>
        </p:nvSpPr>
        <p:spPr>
          <a:xfrm>
            <a:off x="24584" y="607727"/>
            <a:ext cx="12167415" cy="646331"/>
          </a:xfrm>
          <a:prstGeom prst="rect">
            <a:avLst/>
          </a:prstGeom>
          <a:noFill/>
        </p:spPr>
        <p:txBody>
          <a:bodyPr wrap="square" rtlCol="0">
            <a:spAutoFit/>
          </a:bodyPr>
          <a:lstStyle/>
          <a:p>
            <a:r>
              <a:rPr lang="en-US" sz="3600" b="1" dirty="0">
                <a:solidFill>
                  <a:prstClr val="black"/>
                </a:solidFill>
                <a:latin typeface="Times New Roman" panose="02020603050405020304" pitchFamily="18" charset="0"/>
                <a:cs typeface="Times New Roman" panose="02020603050405020304" pitchFamily="18" charset="0"/>
              </a:rPr>
              <a:t>What IHP decisions can be appealed?</a:t>
            </a:r>
          </a:p>
        </p:txBody>
      </p:sp>
      <p:sp>
        <p:nvSpPr>
          <p:cNvPr id="3" name="Slide Number Placeholder 2">
            <a:extLst>
              <a:ext uri="{FF2B5EF4-FFF2-40B4-BE49-F238E27FC236}">
                <a16:creationId xmlns:a16="http://schemas.microsoft.com/office/drawing/2014/main" id="{8C1F0199-C6DB-4D49-911C-34C8C37BB518}"/>
              </a:ext>
            </a:extLst>
          </p:cNvPr>
          <p:cNvSpPr>
            <a:spLocks noGrp="1"/>
          </p:cNvSpPr>
          <p:nvPr>
            <p:ph type="sldNum" sz="quarter" idx="12"/>
          </p:nvPr>
        </p:nvSpPr>
        <p:spPr/>
        <p:txBody>
          <a:bodyPr/>
          <a:lstStyle/>
          <a:p>
            <a:fld id="{4F553FFE-4B7C-4C67-BF65-BE2FCDE98A04}" type="slidenum">
              <a:rPr lang="en-US" smtClean="0">
                <a:solidFill>
                  <a:prstClr val="black">
                    <a:tint val="75000"/>
                  </a:prstClr>
                </a:solidFill>
              </a:rPr>
              <a:pPr/>
              <a:t>8</a:t>
            </a:fld>
            <a:endParaRPr lang="en-US" dirty="0">
              <a:solidFill>
                <a:prstClr val="black">
                  <a:tint val="75000"/>
                </a:prstClr>
              </a:solidFill>
            </a:endParaRPr>
          </a:p>
        </p:txBody>
      </p:sp>
    </p:spTree>
    <p:extLst>
      <p:ext uri="{BB962C8B-B14F-4D97-AF65-F5344CB8AC3E}">
        <p14:creationId xmlns:p14="http://schemas.microsoft.com/office/powerpoint/2010/main" val="2538455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D3F07E-6363-45B3-99CB-020D5EA678E4}"/>
              </a:ext>
            </a:extLst>
          </p:cNvPr>
          <p:cNvSpPr txBox="1"/>
          <p:nvPr/>
        </p:nvSpPr>
        <p:spPr>
          <a:xfrm>
            <a:off x="24584" y="1236740"/>
            <a:ext cx="12150485" cy="4585871"/>
          </a:xfrm>
          <a:prstGeom prst="rect">
            <a:avLst/>
          </a:prstGeom>
          <a:noFill/>
        </p:spPr>
        <p:txBody>
          <a:bodyPr wrap="square" rtlCol="0">
            <a:spAutoFit/>
          </a:bodyPr>
          <a:lstStyle/>
          <a:p>
            <a:pPr marL="514350" indent="-5143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Direct Housing Assistance determinations, including:</a:t>
            </a:r>
          </a:p>
          <a:p>
            <a:pPr marL="1427163" lvl="1" indent="-51435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Termination of eligibility to remain in a temporary housing unit;</a:t>
            </a:r>
          </a:p>
          <a:p>
            <a:pPr marL="1427163" lvl="1" indent="-51435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FEMA’s intent to collect rent or the amount of rent collected from occupants of a FEMA-provided temporary housing unit;</a:t>
            </a:r>
          </a:p>
          <a:p>
            <a:pPr marL="1427163" lvl="1" indent="-51435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Denial of a request to purchase a FEMA-provided MHU;</a:t>
            </a:r>
          </a:p>
          <a:p>
            <a:pPr marL="1427163" lvl="1" indent="-514350">
              <a:buFont typeface="Courier New" panose="02070309020205020404" pitchFamily="49" charset="0"/>
              <a:buChar char="o"/>
            </a:pPr>
            <a:r>
              <a:rPr lang="en-US" sz="2800" dirty="0">
                <a:latin typeface="Times New Roman" panose="02020603050405020304" pitchFamily="18" charset="0"/>
                <a:cs typeface="Times New Roman" panose="02020603050405020304" pitchFamily="18" charset="0"/>
              </a:rPr>
              <a:t>Sales price of a FEMA-provided MHU the applicant may want to purchase;</a:t>
            </a:r>
          </a:p>
          <a:p>
            <a:pPr marL="1427163" lvl="1" indent="-514350">
              <a:buFont typeface="Courier New" panose="02070309020205020404" pitchFamily="49" charset="0"/>
              <a:buChar char="o"/>
            </a:pPr>
            <a:endParaRPr lang="en-US" sz="2800" dirty="0">
              <a:latin typeface="Times New Roman" panose="02020603050405020304" pitchFamily="18" charset="0"/>
              <a:cs typeface="Times New Roman" panose="02020603050405020304" pitchFamily="18" charset="0"/>
            </a:endParaRPr>
          </a:p>
          <a:p>
            <a:pPr marL="568325" lvl="1" indent="-4572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Any Individual Assistance eligibility or participation-related determination, action or inaction</a:t>
            </a:r>
          </a:p>
        </p:txBody>
      </p:sp>
      <p:sp>
        <p:nvSpPr>
          <p:cNvPr id="2" name="TextBox 1"/>
          <p:cNvSpPr txBox="1"/>
          <p:nvPr/>
        </p:nvSpPr>
        <p:spPr>
          <a:xfrm>
            <a:off x="24584" y="607727"/>
            <a:ext cx="12167415" cy="646331"/>
          </a:xfrm>
          <a:prstGeom prst="rect">
            <a:avLst/>
          </a:prstGeom>
          <a:noFill/>
        </p:spPr>
        <p:txBody>
          <a:bodyPr wrap="square" rtlCol="0">
            <a:spAutoFit/>
          </a:bodyPr>
          <a:lstStyle/>
          <a:p>
            <a:r>
              <a:rPr lang="en-US" sz="3600" b="1" dirty="0">
                <a:solidFill>
                  <a:prstClr val="black"/>
                </a:solidFill>
                <a:latin typeface="Times New Roman" panose="02020603050405020304" pitchFamily="18" charset="0"/>
                <a:cs typeface="Times New Roman" panose="02020603050405020304" pitchFamily="18" charset="0"/>
              </a:rPr>
              <a:t>What decisions can be appealed? (cont.)</a:t>
            </a:r>
          </a:p>
        </p:txBody>
      </p:sp>
      <p:sp>
        <p:nvSpPr>
          <p:cNvPr id="3" name="Slide Number Placeholder 2">
            <a:extLst>
              <a:ext uri="{FF2B5EF4-FFF2-40B4-BE49-F238E27FC236}">
                <a16:creationId xmlns:a16="http://schemas.microsoft.com/office/drawing/2014/main" id="{8C1F0199-C6DB-4D49-911C-34C8C37BB518}"/>
              </a:ext>
            </a:extLst>
          </p:cNvPr>
          <p:cNvSpPr>
            <a:spLocks noGrp="1"/>
          </p:cNvSpPr>
          <p:nvPr>
            <p:ph type="sldNum" sz="quarter" idx="12"/>
          </p:nvPr>
        </p:nvSpPr>
        <p:spPr/>
        <p:txBody>
          <a:bodyPr/>
          <a:lstStyle/>
          <a:p>
            <a:fld id="{4F553FFE-4B7C-4C67-BF65-BE2FCDE98A04}"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82529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2_R6 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DHS_Template_White">
  <a:themeElements>
    <a:clrScheme name="DHS Colors Jan 2014">
      <a:dk1>
        <a:srgbClr val="003366"/>
      </a:dk1>
      <a:lt1>
        <a:srgbClr val="FFFFFF"/>
      </a:lt1>
      <a:dk2>
        <a:srgbClr val="333333"/>
      </a:dk2>
      <a:lt2>
        <a:srgbClr val="999999"/>
      </a:lt2>
      <a:accent1>
        <a:srgbClr val="CC0033"/>
      </a:accent1>
      <a:accent2>
        <a:srgbClr val="006699"/>
      </a:accent2>
      <a:accent3>
        <a:srgbClr val="339900"/>
      </a:accent3>
      <a:accent4>
        <a:srgbClr val="F2F2F2"/>
      </a:accent4>
      <a:accent5>
        <a:srgbClr val="FFC000"/>
      </a:accent5>
      <a:accent6>
        <a:srgbClr val="000000"/>
      </a:accent6>
      <a:hlink>
        <a:srgbClr val="0000FF"/>
      </a:hlink>
      <a:folHlink>
        <a:srgbClr val="990099"/>
      </a:folHlink>
    </a:clrScheme>
    <a:fontScheme name="DHS_Template_Whi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HS_Template_White 1">
        <a:dk1>
          <a:srgbClr val="595959"/>
        </a:dk1>
        <a:lt1>
          <a:srgbClr val="F8D167"/>
        </a:lt1>
        <a:dk2>
          <a:srgbClr val="BF5FA7"/>
        </a:dk2>
        <a:lt2>
          <a:srgbClr val="92C9DD"/>
        </a:lt2>
        <a:accent1>
          <a:srgbClr val="9ED47C"/>
        </a:accent1>
        <a:accent2>
          <a:srgbClr val="F3728D"/>
        </a:accent2>
        <a:accent3>
          <a:srgbClr val="FBE5B8"/>
        </a:accent3>
        <a:accent4>
          <a:srgbClr val="4B4B4B"/>
        </a:accent4>
        <a:accent5>
          <a:srgbClr val="CCE6BF"/>
        </a:accent5>
        <a:accent6>
          <a:srgbClr val="DC677F"/>
        </a:accent6>
        <a:hlink>
          <a:srgbClr val="6E91BA"/>
        </a:hlink>
        <a:folHlink>
          <a:srgbClr val="BDBFD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A Standard Presentation Template [Compatibility Mode]" id="{57659D38-6C86-44FD-82CF-3E5FCA087721}" vid="{4C9189F6-A88B-4E34-AE68-032EE3AB9B7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3485</TotalTime>
  <Words>6317</Words>
  <Application>Microsoft Office PowerPoint</Application>
  <PresentationFormat>Widescreen</PresentationFormat>
  <Paragraphs>294</Paragraphs>
  <Slides>14</Slides>
  <Notes>14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14</vt:i4>
      </vt:variant>
    </vt:vector>
  </HeadingPairs>
  <TitlesOfParts>
    <vt:vector size="27" baseType="lpstr">
      <vt:lpstr>Arial</vt:lpstr>
      <vt:lpstr>Arial Narrow</vt:lpstr>
      <vt:lpstr>Book Antiqua</vt:lpstr>
      <vt:lpstr>Calibri</vt:lpstr>
      <vt:lpstr>Courier New</vt:lpstr>
      <vt:lpstr>Franklin Gothic Medium Cond</vt:lpstr>
      <vt:lpstr>Times New Roman</vt:lpstr>
      <vt:lpstr>Wingdings</vt:lpstr>
      <vt:lpstr>2_R6 Office Theme</vt:lpstr>
      <vt:lpstr>8_Office Theme</vt:lpstr>
      <vt:lpstr>Custom Design</vt:lpstr>
      <vt:lpstr>1_Custom Design</vt:lpstr>
      <vt:lpstr>2_DHS_Template_White</vt:lpstr>
      <vt:lpstr>Individual and Households Program (IHP) Appeals Overview   Individual Assistance </vt:lpstr>
      <vt:lpstr>Individuals and Households Program (IHP)</vt:lpstr>
      <vt:lpstr>PowerPoint Presentation</vt:lpstr>
      <vt:lpstr>IHP Housing Assistance</vt:lpstr>
      <vt:lpstr>IHP Other Needs Assistance (ONA)</vt:lpstr>
      <vt:lpstr>IHP Other Needs Assistance (ONA)</vt:lpstr>
      <vt:lpstr>IHP General Eligibility Criteria</vt:lpstr>
      <vt:lpstr>PowerPoint Presentation</vt:lpstr>
      <vt:lpstr>PowerPoint Presentation</vt:lpstr>
      <vt:lpstr>IHP Appeal Submissions </vt:lpstr>
      <vt:lpstr>Appeal Submissions (cont.) </vt:lpstr>
      <vt:lpstr>Requests for File Copy</vt:lpstr>
      <vt:lpstr>Requests for File Copy (cont.)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Boka, Bryon</dc:creator>
  <cp:lastModifiedBy>Redfearn, Elizabeth</cp:lastModifiedBy>
  <cp:revision>231</cp:revision>
  <cp:lastPrinted>2019-08-06T22:50:00Z</cp:lastPrinted>
  <dcterms:created xsi:type="dcterms:W3CDTF">2019-02-14T14:04:51Z</dcterms:created>
  <dcterms:modified xsi:type="dcterms:W3CDTF">2020-02-19T02:32:38Z</dcterms:modified>
</cp:coreProperties>
</file>